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3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74" r:id="rId15"/>
    <p:sldId id="275" r:id="rId16"/>
    <p:sldId id="276" r:id="rId17"/>
    <p:sldId id="269" r:id="rId18"/>
    <p:sldId id="270" r:id="rId19"/>
    <p:sldId id="271" r:id="rId20"/>
    <p:sldId id="272" r:id="rId21"/>
    <p:sldId id="273" r:id="rId22"/>
    <p:sldId id="288" r:id="rId23"/>
    <p:sldId id="277" r:id="rId24"/>
    <p:sldId id="278" r:id="rId25"/>
    <p:sldId id="279" r:id="rId26"/>
    <p:sldId id="280" r:id="rId27"/>
    <p:sldId id="281" r:id="rId28"/>
    <p:sldId id="282" r:id="rId29"/>
    <p:sldId id="283" r:id="rId30"/>
    <p:sldId id="284" r:id="rId31"/>
    <p:sldId id="285" r:id="rId32"/>
    <p:sldId id="286" r:id="rId33"/>
    <p:sldId id="287"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Proxima Nova" panose="020B0604020202020204" charset="0"/>
      <p:regular r:id="rId40"/>
      <p:bold r:id="rId41"/>
      <p:italic r:id="rId42"/>
      <p:boldItalic r:id="rId43"/>
    </p:embeddedFont>
    <p:embeddedFont>
      <p:font typeface="Roboto" panose="02000000000000000000" pitchFamily="2" charset="0"/>
      <p:regular r:id="rId44"/>
      <p:bold r:id="rId45"/>
      <p:italic r:id="rId46"/>
      <p:boldItalic r:id="rId47"/>
    </p:embeddedFont>
    <p:embeddedFont>
      <p:font typeface="Trebuchet MS" panose="020B060302020202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iCiuvz9n3v4HlRQ67OfjLoAiEaj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9.fntdata"/><Relationship Id="rId52"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dd3e48cce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g1dd3e48cce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0f729a012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g20f729a012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0f467023f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g20f467023f1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0f729a012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g20f729a012d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0f467023f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0f467023f1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0f467023f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g20f467023f1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0f467023f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g20f467023f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Haitie Liu</a:t>
            </a:r>
            <a:endParaRPr/>
          </a:p>
        </p:txBody>
      </p:sp>
      <p:sp>
        <p:nvSpPr>
          <p:cNvPr id="177" name="Google Shape;177;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Haitie Liu</a:t>
            </a:r>
            <a:endParaRPr/>
          </a:p>
        </p:txBody>
      </p:sp>
      <p:sp>
        <p:nvSpPr>
          <p:cNvPr id="183" name="Google Shape;18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Haitie Liu</a:t>
            </a:r>
            <a:endParaRPr/>
          </a:p>
        </p:txBody>
      </p:sp>
      <p:sp>
        <p:nvSpPr>
          <p:cNvPr id="192" name="Google Shape;192;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0f729a012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Haitie Liu</a:t>
            </a:r>
            <a:endParaRPr/>
          </a:p>
        </p:txBody>
      </p:sp>
      <p:sp>
        <p:nvSpPr>
          <p:cNvPr id="198" name="Google Shape;198;g20f729a012d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Haitie liu</a:t>
            </a:r>
            <a:endParaRPr/>
          </a:p>
        </p:txBody>
      </p:sp>
      <p:sp>
        <p:nvSpPr>
          <p:cNvPr id="211" name="Google Shape;211;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13"/>
          <p:cNvSpPr txBox="1">
            <a:spLocks noGrp="1"/>
          </p:cNvSpPr>
          <p:nvPr>
            <p:ph type="ctrTitle"/>
          </p:nvPr>
        </p:nvSpPr>
        <p:spPr>
          <a:xfrm>
            <a:off x="4009292" y="1028913"/>
            <a:ext cx="766404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Trebuchet MS"/>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13"/>
          <p:cNvSpPr txBox="1">
            <a:spLocks noGrp="1"/>
          </p:cNvSpPr>
          <p:nvPr>
            <p:ph type="subTitle" idx="1"/>
          </p:nvPr>
        </p:nvSpPr>
        <p:spPr>
          <a:xfrm>
            <a:off x="4009292" y="3508588"/>
            <a:ext cx="766404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13"/>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3"/>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3"/>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Trebuchet MS"/>
                <a:ea typeface="Trebuchet MS"/>
                <a:cs typeface="Trebuchet MS"/>
                <a:sym typeface="Trebuchet MS"/>
              </a:defRPr>
            </a:lvl1pPr>
            <a:lvl2pPr marL="0" lvl="1" indent="0" algn="r">
              <a:spcBef>
                <a:spcPts val="0"/>
              </a:spcBef>
              <a:buNone/>
              <a:defRPr sz="1200">
                <a:solidFill>
                  <a:schemeClr val="lt1"/>
                </a:solidFill>
                <a:latin typeface="Trebuchet MS"/>
                <a:ea typeface="Trebuchet MS"/>
                <a:cs typeface="Trebuchet MS"/>
                <a:sym typeface="Trebuchet MS"/>
              </a:defRPr>
            </a:lvl2pPr>
            <a:lvl3pPr marL="0" lvl="2" indent="0" algn="r">
              <a:spcBef>
                <a:spcPts val="0"/>
              </a:spcBef>
              <a:buNone/>
              <a:defRPr sz="1200">
                <a:solidFill>
                  <a:schemeClr val="lt1"/>
                </a:solidFill>
                <a:latin typeface="Trebuchet MS"/>
                <a:ea typeface="Trebuchet MS"/>
                <a:cs typeface="Trebuchet MS"/>
                <a:sym typeface="Trebuchet MS"/>
              </a:defRPr>
            </a:lvl3pPr>
            <a:lvl4pPr marL="0" lvl="3" indent="0" algn="r">
              <a:spcBef>
                <a:spcPts val="0"/>
              </a:spcBef>
              <a:buNone/>
              <a:defRPr sz="1200">
                <a:solidFill>
                  <a:schemeClr val="lt1"/>
                </a:solidFill>
                <a:latin typeface="Trebuchet MS"/>
                <a:ea typeface="Trebuchet MS"/>
                <a:cs typeface="Trebuchet MS"/>
                <a:sym typeface="Trebuchet MS"/>
              </a:defRPr>
            </a:lvl4pPr>
            <a:lvl5pPr marL="0" lvl="4" indent="0" algn="r">
              <a:spcBef>
                <a:spcPts val="0"/>
              </a:spcBef>
              <a:buNone/>
              <a:defRPr sz="1200">
                <a:solidFill>
                  <a:schemeClr val="lt1"/>
                </a:solidFill>
                <a:latin typeface="Trebuchet MS"/>
                <a:ea typeface="Trebuchet MS"/>
                <a:cs typeface="Trebuchet MS"/>
                <a:sym typeface="Trebuchet MS"/>
              </a:defRPr>
            </a:lvl5pPr>
            <a:lvl6pPr marL="0" lvl="5" indent="0" algn="r">
              <a:spcBef>
                <a:spcPts val="0"/>
              </a:spcBef>
              <a:buNone/>
              <a:defRPr sz="1200">
                <a:solidFill>
                  <a:schemeClr val="lt1"/>
                </a:solidFill>
                <a:latin typeface="Trebuchet MS"/>
                <a:ea typeface="Trebuchet MS"/>
                <a:cs typeface="Trebuchet MS"/>
                <a:sym typeface="Trebuchet MS"/>
              </a:defRPr>
            </a:lvl6pPr>
            <a:lvl7pPr marL="0" lvl="6" indent="0" algn="r">
              <a:spcBef>
                <a:spcPts val="0"/>
              </a:spcBef>
              <a:buNone/>
              <a:defRPr sz="1200">
                <a:solidFill>
                  <a:schemeClr val="lt1"/>
                </a:solidFill>
                <a:latin typeface="Trebuchet MS"/>
                <a:ea typeface="Trebuchet MS"/>
                <a:cs typeface="Trebuchet MS"/>
                <a:sym typeface="Trebuchet MS"/>
              </a:defRPr>
            </a:lvl7pPr>
            <a:lvl8pPr marL="0" lvl="7" indent="0" algn="r">
              <a:spcBef>
                <a:spcPts val="0"/>
              </a:spcBef>
              <a:buNone/>
              <a:defRPr sz="1200">
                <a:solidFill>
                  <a:schemeClr val="lt1"/>
                </a:solidFill>
                <a:latin typeface="Trebuchet MS"/>
                <a:ea typeface="Trebuchet MS"/>
                <a:cs typeface="Trebuchet MS"/>
                <a:sym typeface="Trebuchet MS"/>
              </a:defRPr>
            </a:lvl8pPr>
            <a:lvl9pPr marL="0" lvl="8" indent="0" algn="r">
              <a:spcBef>
                <a:spcPts val="0"/>
              </a:spcBef>
              <a:buNone/>
              <a:defRPr sz="1200">
                <a:solidFill>
                  <a:schemeClr val="l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Google Shape;82;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6"/>
        <p:cNvGrpSpPr/>
        <p:nvPr/>
      </p:nvGrpSpPr>
      <p:grpSpPr>
        <a:xfrm>
          <a:off x="0" y="0"/>
          <a:ext cx="0" cy="0"/>
          <a:chOff x="0" y="0"/>
          <a:chExt cx="0" cy="0"/>
        </a:xfrm>
      </p:grpSpPr>
      <p:sp>
        <p:nvSpPr>
          <p:cNvPr id="87" name="Google Shape;87;p2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8" name="Google Shape;88;p2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9" name="Google Shape;8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2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Google Shape;94;p2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95" name="Google Shape;9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6" name="Google Shape;9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8"/>
        <p:cNvGrpSpPr/>
        <p:nvPr/>
      </p:nvGrpSpPr>
      <p:grpSpPr>
        <a:xfrm>
          <a:off x="0" y="0"/>
          <a:ext cx="0" cy="0"/>
          <a:chOff x="0" y="0"/>
          <a:chExt cx="0" cy="0"/>
        </a:xfrm>
      </p:grpSpPr>
      <p:sp>
        <p:nvSpPr>
          <p:cNvPr id="99" name="Google Shape;99;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0" name="Google Shape;100;p2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2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5"/>
        <p:cNvGrpSpPr/>
        <p:nvPr/>
      </p:nvGrpSpPr>
      <p:grpSpPr>
        <a:xfrm>
          <a:off x="0" y="0"/>
          <a:ext cx="0" cy="0"/>
          <a:chOff x="0" y="0"/>
          <a:chExt cx="0" cy="0"/>
        </a:xfrm>
      </p:grpSpPr>
      <p:sp>
        <p:nvSpPr>
          <p:cNvPr id="106" name="Google Shape;106;p2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7" name="Google Shape;107;p2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8" name="Google Shape;108;p2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0" name="Google Shape;110;p2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2" name="Google Shape;11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4"/>
        <p:cNvGrpSpPr/>
        <p:nvPr/>
      </p:nvGrpSpPr>
      <p:grpSpPr>
        <a:xfrm>
          <a:off x="0" y="0"/>
          <a:ext cx="0" cy="0"/>
          <a:chOff x="0" y="0"/>
          <a:chExt cx="0" cy="0"/>
        </a:xfrm>
      </p:grpSpPr>
      <p:sp>
        <p:nvSpPr>
          <p:cNvPr id="115" name="Google Shape;11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8"/>
        <p:cNvGrpSpPr/>
        <p:nvPr/>
      </p:nvGrpSpPr>
      <p:grpSpPr>
        <a:xfrm>
          <a:off x="0" y="0"/>
          <a:ext cx="0" cy="0"/>
          <a:chOff x="0" y="0"/>
          <a:chExt cx="0" cy="0"/>
        </a:xfrm>
      </p:grpSpPr>
      <p:sp>
        <p:nvSpPr>
          <p:cNvPr id="119" name="Google Shape;119;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0" name="Google Shape;120;p3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21" name="Google Shape;121;p3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2" name="Google Shape;122;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5"/>
        <p:cNvGrpSpPr/>
        <p:nvPr/>
      </p:nvGrpSpPr>
      <p:grpSpPr>
        <a:xfrm>
          <a:off x="0" y="0"/>
          <a:ext cx="0" cy="0"/>
          <a:chOff x="0" y="0"/>
          <a:chExt cx="0" cy="0"/>
        </a:xfrm>
      </p:grpSpPr>
      <p:sp>
        <p:nvSpPr>
          <p:cNvPr id="126" name="Google Shape;126;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7" name="Google Shape;127;p31"/>
          <p:cNvSpPr>
            <a:spLocks noGrp="1"/>
          </p:cNvSpPr>
          <p:nvPr>
            <p:ph type="pic" idx="2"/>
          </p:nvPr>
        </p:nvSpPr>
        <p:spPr>
          <a:xfrm>
            <a:off x="5183188" y="987425"/>
            <a:ext cx="6172200" cy="4873625"/>
          </a:xfrm>
          <a:prstGeom prst="rect">
            <a:avLst/>
          </a:prstGeom>
          <a:noFill/>
          <a:ln>
            <a:noFill/>
          </a:ln>
        </p:spPr>
      </p:sp>
      <p:sp>
        <p:nvSpPr>
          <p:cNvPr id="128" name="Google Shape;128;p3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9" name="Google Shape;129;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2"/>
        <p:cNvGrpSpPr/>
        <p:nvPr/>
      </p:nvGrpSpPr>
      <p:grpSpPr>
        <a:xfrm>
          <a:off x="0" y="0"/>
          <a:ext cx="0" cy="0"/>
          <a:chOff x="0" y="0"/>
          <a:chExt cx="0" cy="0"/>
        </a:xfrm>
      </p:grpSpPr>
      <p:sp>
        <p:nvSpPr>
          <p:cNvPr id="133" name="Google Shape;133;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3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4"/>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DE1930"/>
              </a:buClr>
              <a:buSzPts val="4400"/>
              <a:buFont typeface="Trebuchet M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4"/>
          <p:cNvSpPr txBox="1">
            <a:spLocks noGrp="1"/>
          </p:cNvSpPr>
          <p:nvPr>
            <p:ph type="body" idx="1"/>
          </p:nvPr>
        </p:nvSpPr>
        <p:spPr>
          <a:xfrm>
            <a:off x="404943" y="1841862"/>
            <a:ext cx="9470577" cy="438735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14"/>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4"/>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3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0" name="Google Shape;140;p3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2" name="Google Shape;142;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44"/>
        <p:cNvGrpSpPr/>
        <p:nvPr/>
      </p:nvGrpSpPr>
      <p:grpSpPr>
        <a:xfrm>
          <a:off x="0" y="0"/>
          <a:ext cx="0" cy="0"/>
          <a:chOff x="0" y="0"/>
          <a:chExt cx="0" cy="0"/>
        </a:xfrm>
      </p:grpSpPr>
      <p:sp>
        <p:nvSpPr>
          <p:cNvPr id="145" name="Google Shape;145;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6" name="Google Shape;14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18"/>
          <p:cNvSpPr txBox="1">
            <a:spLocks noGrp="1"/>
          </p:cNvSpPr>
          <p:nvPr>
            <p:ph type="title"/>
          </p:nvPr>
        </p:nvSpPr>
        <p:spPr>
          <a:xfrm>
            <a:off x="404943" y="1683613"/>
            <a:ext cx="8251553"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DE1930"/>
              </a:buClr>
              <a:buSzPts val="5400"/>
              <a:buFont typeface="Trebuchet M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8"/>
          <p:cNvSpPr txBox="1">
            <a:spLocks noGrp="1"/>
          </p:cNvSpPr>
          <p:nvPr>
            <p:ph type="body" idx="1"/>
          </p:nvPr>
        </p:nvSpPr>
        <p:spPr>
          <a:xfrm>
            <a:off x="404943" y="4563338"/>
            <a:ext cx="8251553"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8" name="Google Shape;28;p18"/>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8"/>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8"/>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19"/>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DE193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9"/>
          <p:cNvSpPr txBox="1">
            <a:spLocks noGrp="1"/>
          </p:cNvSpPr>
          <p:nvPr>
            <p:ph type="body" idx="1"/>
          </p:nvPr>
        </p:nvSpPr>
        <p:spPr>
          <a:xfrm>
            <a:off x="404943" y="1873975"/>
            <a:ext cx="420624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9"/>
          <p:cNvSpPr txBox="1">
            <a:spLocks noGrp="1"/>
          </p:cNvSpPr>
          <p:nvPr>
            <p:ph type="body" idx="2"/>
          </p:nvPr>
        </p:nvSpPr>
        <p:spPr>
          <a:xfrm>
            <a:off x="4730926" y="1873975"/>
            <a:ext cx="429768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9"/>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9"/>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9"/>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20"/>
          <p:cNvSpPr txBox="1">
            <a:spLocks noGrp="1"/>
          </p:cNvSpPr>
          <p:nvPr>
            <p:ph type="title"/>
          </p:nvPr>
        </p:nvSpPr>
        <p:spPr>
          <a:xfrm>
            <a:off x="404943" y="299811"/>
            <a:ext cx="8623663"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DE193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20"/>
          <p:cNvSpPr txBox="1">
            <a:spLocks noGrp="1"/>
          </p:cNvSpPr>
          <p:nvPr>
            <p:ph type="body" idx="1"/>
          </p:nvPr>
        </p:nvSpPr>
        <p:spPr>
          <a:xfrm>
            <a:off x="404940" y="1615849"/>
            <a:ext cx="438912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0"/>
          <p:cNvSpPr txBox="1">
            <a:spLocks noGrp="1"/>
          </p:cNvSpPr>
          <p:nvPr>
            <p:ph type="body" idx="2"/>
          </p:nvPr>
        </p:nvSpPr>
        <p:spPr>
          <a:xfrm>
            <a:off x="404941" y="2439761"/>
            <a:ext cx="438912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0"/>
          <p:cNvSpPr txBox="1">
            <a:spLocks noGrp="1"/>
          </p:cNvSpPr>
          <p:nvPr>
            <p:ph type="body" idx="3"/>
          </p:nvPr>
        </p:nvSpPr>
        <p:spPr>
          <a:xfrm>
            <a:off x="4911629" y="1615849"/>
            <a:ext cx="411697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0"/>
          <p:cNvSpPr txBox="1">
            <a:spLocks noGrp="1"/>
          </p:cNvSpPr>
          <p:nvPr>
            <p:ph type="body" idx="4"/>
          </p:nvPr>
        </p:nvSpPr>
        <p:spPr>
          <a:xfrm>
            <a:off x="4911629" y="2439761"/>
            <a:ext cx="411697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0"/>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0"/>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0"/>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21"/>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DE193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21"/>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1"/>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1"/>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22"/>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2"/>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2"/>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23"/>
          <p:cNvSpPr txBox="1">
            <a:spLocks noGrp="1"/>
          </p:cNvSpPr>
          <p:nvPr>
            <p:ph type="title"/>
          </p:nvPr>
        </p:nvSpPr>
        <p:spPr>
          <a:xfrm>
            <a:off x="404943" y="465138"/>
            <a:ext cx="3099980" cy="16002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DE1930"/>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3"/>
          <p:cNvSpPr txBox="1">
            <a:spLocks noGrp="1"/>
          </p:cNvSpPr>
          <p:nvPr>
            <p:ph type="body" idx="1"/>
          </p:nvPr>
        </p:nvSpPr>
        <p:spPr>
          <a:xfrm>
            <a:off x="3657594" y="465138"/>
            <a:ext cx="5371011" cy="5403850"/>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9" name="Google Shape;59;p23"/>
          <p:cNvSpPr txBox="1">
            <a:spLocks noGrp="1"/>
          </p:cNvSpPr>
          <p:nvPr>
            <p:ph type="body" idx="2"/>
          </p:nvPr>
        </p:nvSpPr>
        <p:spPr>
          <a:xfrm>
            <a:off x="404943" y="2065338"/>
            <a:ext cx="3099980"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0" name="Google Shape;60;p23"/>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3"/>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3"/>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p24"/>
          <p:cNvSpPr txBox="1">
            <a:spLocks noGrp="1"/>
          </p:cNvSpPr>
          <p:nvPr>
            <p:ph type="title"/>
          </p:nvPr>
        </p:nvSpPr>
        <p:spPr>
          <a:xfrm>
            <a:off x="404944" y="483326"/>
            <a:ext cx="2677886" cy="16002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DE1930"/>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24"/>
          <p:cNvSpPr>
            <a:spLocks noGrp="1"/>
          </p:cNvSpPr>
          <p:nvPr>
            <p:ph type="pic" idx="2"/>
          </p:nvPr>
        </p:nvSpPr>
        <p:spPr>
          <a:xfrm>
            <a:off x="3218899" y="483326"/>
            <a:ext cx="5809707" cy="5403850"/>
          </a:xfrm>
          <a:prstGeom prst="rect">
            <a:avLst/>
          </a:prstGeom>
          <a:noFill/>
          <a:ln>
            <a:noFill/>
          </a:ln>
        </p:spPr>
      </p:sp>
      <p:sp>
        <p:nvSpPr>
          <p:cNvPr id="66" name="Google Shape;66;p24"/>
          <p:cNvSpPr txBox="1">
            <a:spLocks noGrp="1"/>
          </p:cNvSpPr>
          <p:nvPr>
            <p:ph type="body" idx="1"/>
          </p:nvPr>
        </p:nvSpPr>
        <p:spPr>
          <a:xfrm>
            <a:off x="404944" y="2083526"/>
            <a:ext cx="2677886"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24"/>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4"/>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4"/>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rgbClr val="DE1930"/>
              </a:buClr>
              <a:buSzPts val="4400"/>
              <a:buFont typeface="Trebuchet MS"/>
              <a:buNone/>
              <a:defRPr sz="4400" b="1" i="0" u="none" strike="noStrike" cap="none">
                <a:solidFill>
                  <a:srgbClr val="DE1930"/>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2"/>
          <p:cNvSpPr txBox="1">
            <a:spLocks noGrp="1"/>
          </p:cNvSpPr>
          <p:nvPr>
            <p:ph type="body" idx="1"/>
          </p:nvPr>
        </p:nvSpPr>
        <p:spPr>
          <a:xfrm>
            <a:off x="404943" y="1841862"/>
            <a:ext cx="9470577" cy="438735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 name="Google Shape;8;p12"/>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9" name="Google Shape;9;p12"/>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0" name="Google Shape;10;p12"/>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88888"/>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88888"/>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88888"/>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88888"/>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88888"/>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88888"/>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88888"/>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88888"/>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pic>
        <p:nvPicPr>
          <p:cNvPr id="11" name="Google Shape;11;p12"/>
          <p:cNvPicPr preferRelativeResize="0"/>
          <p:nvPr/>
        </p:nvPicPr>
        <p:blipFill rotWithShape="1">
          <a:blip r:embed="rId12">
            <a:alphaModFix/>
          </a:blip>
          <a:srcRect/>
          <a:stretch/>
        </p:blipFill>
        <p:spPr>
          <a:xfrm rot="-5400000">
            <a:off x="-610475" y="4914981"/>
            <a:ext cx="896556" cy="324395"/>
          </a:xfrm>
          <a:prstGeom prst="rect">
            <a:avLst/>
          </a:prstGeom>
          <a:noFill/>
          <a:ln>
            <a:noFill/>
          </a:ln>
        </p:spPr>
      </p:pic>
      <p:sp>
        <p:nvSpPr>
          <p:cNvPr id="12" name="Google Shape;12;p12"/>
          <p:cNvSpPr txBox="1"/>
          <p:nvPr/>
        </p:nvSpPr>
        <p:spPr>
          <a:xfrm rot="-5400000">
            <a:off x="-2113768" y="2546065"/>
            <a:ext cx="3888671" cy="276999"/>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200" b="0" i="0" u="none" strike="noStrike" cap="none">
                <a:solidFill>
                  <a:srgbClr val="A5A5A5"/>
                </a:solidFill>
                <a:latin typeface="Trebuchet MS"/>
                <a:ea typeface="Trebuchet MS"/>
                <a:cs typeface="Trebuchet MS"/>
                <a:sym typeface="Trebuchet MS"/>
              </a:rPr>
              <a:t>Find more PowerPoint templates on </a:t>
            </a:r>
            <a:r>
              <a:rPr lang="en-US" sz="1200" b="1" i="0" u="none" strike="noStrike" cap="none">
                <a:solidFill>
                  <a:srgbClr val="A5A5A5"/>
                </a:solidFill>
                <a:latin typeface="Trebuchet MS"/>
                <a:ea typeface="Trebuchet MS"/>
                <a:cs typeface="Trebuchet MS"/>
                <a:sym typeface="Trebuchet MS"/>
              </a:rPr>
              <a:t>prezentr.com</a:t>
            </a:r>
            <a:r>
              <a:rPr lang="en-US" sz="1200" b="0" i="0" u="none" strike="noStrike" cap="none">
                <a:solidFill>
                  <a:srgbClr val="A5A5A5"/>
                </a:solidFill>
                <a:latin typeface="Trebuchet MS"/>
                <a:ea typeface="Trebuchet MS"/>
                <a:cs typeface="Trebuchet MS"/>
                <a:sym typeface="Trebuchet MS"/>
              </a:rPr>
              <a:t>!</a:t>
            </a:r>
            <a:endParaRPr sz="1200">
              <a:solidFill>
                <a:srgbClr val="A5A5A5"/>
              </a:solidFill>
              <a:latin typeface="Trebuchet MS"/>
              <a:ea typeface="Trebuchet MS"/>
              <a:cs typeface="Trebuchet MS"/>
              <a:sym typeface="Trebuchet M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
        <p:cNvGrpSpPr/>
        <p:nvPr/>
      </p:nvGrpSpPr>
      <p:grpSpPr>
        <a:xfrm>
          <a:off x="0" y="0"/>
          <a:ext cx="0" cy="0"/>
          <a:chOff x="0" y="0"/>
          <a:chExt cx="0" cy="0"/>
        </a:xfrm>
      </p:grpSpPr>
      <p:sp>
        <p:nvSpPr>
          <p:cNvPr id="71" name="Google Shape;7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 name="Google Shape;7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74" name="Google Shape;74;p15"/>
          <p:cNvPicPr preferRelativeResize="0"/>
          <p:nvPr/>
        </p:nvPicPr>
        <p:blipFill rotWithShape="1">
          <a:blip r:embed="rId14">
            <a:alphaModFix/>
          </a:blip>
          <a:srcRect/>
          <a:stretch/>
        </p:blipFill>
        <p:spPr>
          <a:xfrm>
            <a:off x="105931" y="6219825"/>
            <a:ext cx="1628775" cy="6381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
          <p:cNvSpPr txBox="1">
            <a:spLocks noGrp="1"/>
          </p:cNvSpPr>
          <p:nvPr>
            <p:ph type="ctrTitle"/>
          </p:nvPr>
        </p:nvSpPr>
        <p:spPr>
          <a:xfrm>
            <a:off x="4009292" y="1028913"/>
            <a:ext cx="7664040" cy="2387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lt1"/>
              </a:buClr>
              <a:buSzPct val="100000"/>
              <a:buFont typeface="Trebuchet MS"/>
              <a:buNone/>
            </a:pPr>
            <a:r>
              <a:rPr lang="en-US"/>
              <a:t>EDA Analysis Beer and Breweries Budweiser</a:t>
            </a:r>
            <a:endParaRPr/>
          </a:p>
        </p:txBody>
      </p:sp>
      <p:sp>
        <p:nvSpPr>
          <p:cNvPr id="153" name="Google Shape;153;p1"/>
          <p:cNvSpPr txBox="1">
            <a:spLocks noGrp="1"/>
          </p:cNvSpPr>
          <p:nvPr>
            <p:ph type="subTitle" idx="1"/>
          </p:nvPr>
        </p:nvSpPr>
        <p:spPr>
          <a:xfrm>
            <a:off x="4009292" y="3508588"/>
            <a:ext cx="766404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Presented by: Carlos Estevez and Haitie Liu</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dd3e48cce6_0_5"/>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1.How many breweries are in each state</a:t>
            </a:r>
            <a:endParaRPr b="1">
              <a:solidFill>
                <a:srgbClr val="DE1930"/>
              </a:solidFill>
              <a:latin typeface="Trebuchet MS"/>
              <a:ea typeface="Trebuchet MS"/>
              <a:cs typeface="Trebuchet MS"/>
              <a:sym typeface="Trebuchet MS"/>
            </a:endParaRPr>
          </a:p>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   </a:t>
            </a:r>
            <a:endParaRPr b="1">
              <a:solidFill>
                <a:srgbClr val="DE1930"/>
              </a:solidFill>
              <a:latin typeface="Trebuchet MS"/>
              <a:ea typeface="Trebuchet MS"/>
              <a:cs typeface="Trebuchet MS"/>
              <a:sym typeface="Trebuchet MS"/>
            </a:endParaRPr>
          </a:p>
        </p:txBody>
      </p:sp>
      <p:sp>
        <p:nvSpPr>
          <p:cNvPr id="222" name="Google Shape;222;g1dd3e48cce6_0_5"/>
          <p:cNvSpPr txBox="1"/>
          <p:nvPr/>
        </p:nvSpPr>
        <p:spPr>
          <a:xfrm>
            <a:off x="7385575" y="569075"/>
            <a:ext cx="6753000" cy="3308100"/>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1000"/>
              </a:spcBef>
              <a:spcAft>
                <a:spcPts val="0"/>
              </a:spcAft>
              <a:buNone/>
            </a:pPr>
            <a:endParaRPr sz="1800">
              <a:solidFill>
                <a:srgbClr val="292929"/>
              </a:solidFill>
              <a:latin typeface="Trebuchet MS"/>
              <a:ea typeface="Trebuchet MS"/>
              <a:cs typeface="Trebuchet MS"/>
              <a:sym typeface="Trebuchet MS"/>
            </a:endParaRPr>
          </a:p>
          <a:p>
            <a:pPr marL="457200" marR="0" lvl="0" indent="-368300" algn="l" rtl="0">
              <a:lnSpc>
                <a:spcPct val="200000"/>
              </a:lnSpc>
              <a:spcBef>
                <a:spcPts val="100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Colorado: 47</a:t>
            </a:r>
            <a:endParaRPr sz="2200">
              <a:solidFill>
                <a:srgbClr val="292929"/>
              </a:solidFill>
              <a:latin typeface="Trebuchet MS"/>
              <a:ea typeface="Trebuchet MS"/>
              <a:cs typeface="Trebuchet MS"/>
              <a:sym typeface="Trebuchet MS"/>
            </a:endParaRPr>
          </a:p>
          <a:p>
            <a:pPr marL="457200" marR="0" lvl="0" indent="-368300" algn="l" rtl="0">
              <a:lnSpc>
                <a:spcPct val="200000"/>
              </a:lnSpc>
              <a:spcBef>
                <a:spcPts val="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California:39</a:t>
            </a:r>
            <a:endParaRPr sz="2200">
              <a:solidFill>
                <a:srgbClr val="292929"/>
              </a:solidFill>
              <a:latin typeface="Trebuchet MS"/>
              <a:ea typeface="Trebuchet MS"/>
              <a:cs typeface="Trebuchet MS"/>
              <a:sym typeface="Trebuchet MS"/>
            </a:endParaRPr>
          </a:p>
          <a:p>
            <a:pPr marL="457200" marR="0" lvl="0" indent="-368300" algn="l" rtl="0">
              <a:lnSpc>
                <a:spcPct val="200000"/>
              </a:lnSpc>
              <a:spcBef>
                <a:spcPts val="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Michigan:32</a:t>
            </a:r>
            <a:endParaRPr sz="2200">
              <a:solidFill>
                <a:srgbClr val="292929"/>
              </a:solidFill>
              <a:latin typeface="Trebuchet MS"/>
              <a:ea typeface="Trebuchet MS"/>
              <a:cs typeface="Trebuchet MS"/>
              <a:sym typeface="Trebuchet MS"/>
            </a:endParaRPr>
          </a:p>
          <a:p>
            <a:pPr marL="457200" marR="0" lvl="0" indent="-368300" algn="l" rtl="0">
              <a:lnSpc>
                <a:spcPct val="200000"/>
              </a:lnSpc>
              <a:spcBef>
                <a:spcPts val="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Oregon:29</a:t>
            </a:r>
            <a:endParaRPr sz="2200">
              <a:solidFill>
                <a:srgbClr val="292929"/>
              </a:solidFill>
              <a:latin typeface="Trebuchet MS"/>
              <a:ea typeface="Trebuchet MS"/>
              <a:cs typeface="Trebuchet MS"/>
              <a:sym typeface="Trebuchet MS"/>
            </a:endParaRPr>
          </a:p>
          <a:p>
            <a:pPr marL="457200" marR="0" lvl="0" indent="-368300" algn="l" rtl="0">
              <a:lnSpc>
                <a:spcPct val="200000"/>
              </a:lnSpc>
              <a:spcBef>
                <a:spcPts val="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Texas:28</a:t>
            </a:r>
            <a:endParaRPr sz="2200">
              <a:solidFill>
                <a:srgbClr val="292929"/>
              </a:solidFill>
              <a:latin typeface="Trebuchet MS"/>
              <a:ea typeface="Trebuchet MS"/>
              <a:cs typeface="Trebuchet MS"/>
              <a:sym typeface="Trebuchet MS"/>
            </a:endParaRPr>
          </a:p>
        </p:txBody>
      </p:sp>
      <p:pic>
        <p:nvPicPr>
          <p:cNvPr id="223" name="Google Shape;223;g1dd3e48cce6_0_5"/>
          <p:cNvPicPr preferRelativeResize="0"/>
          <p:nvPr/>
        </p:nvPicPr>
        <p:blipFill>
          <a:blip r:embed="rId3">
            <a:alphaModFix/>
          </a:blip>
          <a:stretch>
            <a:fillRect/>
          </a:stretch>
        </p:blipFill>
        <p:spPr>
          <a:xfrm>
            <a:off x="378800" y="992900"/>
            <a:ext cx="6667500" cy="4114800"/>
          </a:xfrm>
          <a:prstGeom prst="rect">
            <a:avLst/>
          </a:prstGeom>
          <a:noFill/>
          <a:ln>
            <a:noFill/>
          </a:ln>
        </p:spPr>
      </p:pic>
      <p:sp>
        <p:nvSpPr>
          <p:cNvPr id="224" name="Google Shape;224;g1dd3e48cce6_0_5"/>
          <p:cNvSpPr txBox="1"/>
          <p:nvPr/>
        </p:nvSpPr>
        <p:spPr>
          <a:xfrm>
            <a:off x="3480875" y="4918500"/>
            <a:ext cx="7886100" cy="193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dirty="0">
                <a:latin typeface="Trebuchet MS"/>
                <a:ea typeface="Trebuchet MS"/>
                <a:cs typeface="Trebuchet MS"/>
                <a:sym typeface="Trebuchet MS"/>
              </a:rPr>
              <a:t>The Big 5:</a:t>
            </a:r>
            <a:endParaRPr sz="1900" b="1" dirty="0">
              <a:latin typeface="Trebuchet MS"/>
              <a:ea typeface="Trebuchet MS"/>
              <a:cs typeface="Trebuchet MS"/>
              <a:sym typeface="Trebuchet MS"/>
            </a:endParaRPr>
          </a:p>
          <a:p>
            <a:pPr marL="0" lvl="0" indent="0" algn="l" rtl="0">
              <a:spcBef>
                <a:spcPts val="0"/>
              </a:spcBef>
              <a:spcAft>
                <a:spcPts val="0"/>
              </a:spcAft>
              <a:buNone/>
            </a:pPr>
            <a:endParaRPr sz="1900" b="1" dirty="0">
              <a:latin typeface="Trebuchet MS"/>
              <a:ea typeface="Trebuchet MS"/>
              <a:cs typeface="Trebuchet MS"/>
              <a:sym typeface="Trebuchet MS"/>
            </a:endParaRPr>
          </a:p>
          <a:p>
            <a:pPr marL="0" lvl="0" indent="0" algn="l" rtl="0">
              <a:spcBef>
                <a:spcPts val="0"/>
              </a:spcBef>
              <a:spcAft>
                <a:spcPts val="0"/>
              </a:spcAft>
              <a:buNone/>
            </a:pPr>
            <a:r>
              <a:rPr lang="en-US" sz="1900" b="1" dirty="0">
                <a:latin typeface="Trebuchet MS"/>
                <a:ea typeface="Trebuchet MS"/>
                <a:cs typeface="Trebuchet MS"/>
                <a:sym typeface="Trebuchet MS"/>
              </a:rPr>
              <a:t>Accounts for 32% of craft breweries in the United States, producing </a:t>
            </a:r>
            <a:r>
              <a:rPr lang="en-US" sz="1900" b="1" dirty="0">
                <a:solidFill>
                  <a:srgbClr val="C00000"/>
                </a:solidFill>
                <a:latin typeface="Trebuchet MS"/>
                <a:ea typeface="Trebuchet MS"/>
                <a:cs typeface="Trebuchet MS"/>
                <a:sym typeface="Trebuchet MS"/>
              </a:rPr>
              <a:t>whopping close to 50% of all known craft beers in the country! </a:t>
            </a:r>
            <a:endParaRPr sz="1900" b="1" dirty="0">
              <a:solidFill>
                <a:srgbClr val="C00000"/>
              </a:solidFill>
              <a:latin typeface="Trebuchet MS"/>
              <a:ea typeface="Trebuchet MS"/>
              <a:cs typeface="Trebuchet MS"/>
              <a:sym typeface="Trebuchet MS"/>
            </a:endParaRPr>
          </a:p>
          <a:p>
            <a:pPr marL="0" lvl="0" indent="0" algn="l" rtl="0">
              <a:spcBef>
                <a:spcPts val="0"/>
              </a:spcBef>
              <a:spcAft>
                <a:spcPts val="0"/>
              </a:spcAft>
              <a:buNone/>
            </a:pPr>
            <a:endParaRPr sz="1900" b="1" dirty="0">
              <a:latin typeface="Trebuchet MS"/>
              <a:ea typeface="Trebuchet MS"/>
              <a:cs typeface="Trebuchet MS"/>
              <a:sym typeface="Trebuchet MS"/>
            </a:endParaRPr>
          </a:p>
          <a:p>
            <a:pPr marL="0" lvl="0" indent="0" algn="l" rtl="0">
              <a:spcBef>
                <a:spcPts val="0"/>
              </a:spcBef>
              <a:spcAft>
                <a:spcPts val="0"/>
              </a:spcAft>
              <a:buNone/>
            </a:pPr>
            <a:r>
              <a:rPr lang="en-US" sz="1900" b="1" dirty="0">
                <a:latin typeface="Trebuchet MS"/>
                <a:ea typeface="Trebuchet MS"/>
                <a:cs typeface="Trebuchet MS"/>
                <a:sym typeface="Trebuchet MS"/>
              </a:rPr>
              <a:t>These States are beer powerhouse!</a:t>
            </a:r>
            <a:endParaRPr sz="1900" b="1" dirty="0">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20f729a012d_0_26"/>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1.The Top Breweries in these states</a:t>
            </a:r>
            <a:endParaRPr b="1">
              <a:solidFill>
                <a:srgbClr val="DE1930"/>
              </a:solidFill>
              <a:latin typeface="Trebuchet MS"/>
              <a:ea typeface="Trebuchet MS"/>
              <a:cs typeface="Trebuchet MS"/>
              <a:sym typeface="Trebuchet MS"/>
            </a:endParaRPr>
          </a:p>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   </a:t>
            </a:r>
            <a:endParaRPr b="1">
              <a:solidFill>
                <a:srgbClr val="DE1930"/>
              </a:solidFill>
              <a:latin typeface="Trebuchet MS"/>
              <a:ea typeface="Trebuchet MS"/>
              <a:cs typeface="Trebuchet MS"/>
              <a:sym typeface="Trebuchet MS"/>
            </a:endParaRPr>
          </a:p>
        </p:txBody>
      </p:sp>
      <p:sp>
        <p:nvSpPr>
          <p:cNvPr id="230" name="Google Shape;230;g20f729a012d_0_26"/>
          <p:cNvSpPr txBox="1"/>
          <p:nvPr/>
        </p:nvSpPr>
        <p:spPr>
          <a:xfrm>
            <a:off x="7385575" y="569075"/>
            <a:ext cx="6753000" cy="3308100"/>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1000"/>
              </a:spcBef>
              <a:spcAft>
                <a:spcPts val="0"/>
              </a:spcAft>
              <a:buNone/>
            </a:pPr>
            <a:endParaRPr sz="1800">
              <a:solidFill>
                <a:srgbClr val="292929"/>
              </a:solidFill>
              <a:latin typeface="Trebuchet MS"/>
              <a:ea typeface="Trebuchet MS"/>
              <a:cs typeface="Trebuchet MS"/>
              <a:sym typeface="Trebuchet MS"/>
            </a:endParaRPr>
          </a:p>
          <a:p>
            <a:pPr marL="457200" marR="0" lvl="0" indent="-368300" algn="l" rtl="0">
              <a:lnSpc>
                <a:spcPct val="200000"/>
              </a:lnSpc>
              <a:spcBef>
                <a:spcPts val="100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Colorado: 47</a:t>
            </a:r>
            <a:endParaRPr sz="2200">
              <a:solidFill>
                <a:srgbClr val="292929"/>
              </a:solidFill>
              <a:latin typeface="Trebuchet MS"/>
              <a:ea typeface="Trebuchet MS"/>
              <a:cs typeface="Trebuchet MS"/>
              <a:sym typeface="Trebuchet MS"/>
            </a:endParaRPr>
          </a:p>
          <a:p>
            <a:pPr marL="457200" marR="0" lvl="0" indent="-368300" algn="l" rtl="0">
              <a:lnSpc>
                <a:spcPct val="200000"/>
              </a:lnSpc>
              <a:spcBef>
                <a:spcPts val="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California:39</a:t>
            </a:r>
            <a:endParaRPr sz="2200">
              <a:solidFill>
                <a:srgbClr val="292929"/>
              </a:solidFill>
              <a:latin typeface="Trebuchet MS"/>
              <a:ea typeface="Trebuchet MS"/>
              <a:cs typeface="Trebuchet MS"/>
              <a:sym typeface="Trebuchet MS"/>
            </a:endParaRPr>
          </a:p>
          <a:p>
            <a:pPr marL="457200" marR="0" lvl="0" indent="-368300" algn="l" rtl="0">
              <a:lnSpc>
                <a:spcPct val="200000"/>
              </a:lnSpc>
              <a:spcBef>
                <a:spcPts val="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Michigan:32</a:t>
            </a:r>
            <a:endParaRPr sz="2200">
              <a:solidFill>
                <a:srgbClr val="292929"/>
              </a:solidFill>
              <a:latin typeface="Trebuchet MS"/>
              <a:ea typeface="Trebuchet MS"/>
              <a:cs typeface="Trebuchet MS"/>
              <a:sym typeface="Trebuchet MS"/>
            </a:endParaRPr>
          </a:p>
          <a:p>
            <a:pPr marL="457200" marR="0" lvl="0" indent="-368300" algn="l" rtl="0">
              <a:lnSpc>
                <a:spcPct val="200000"/>
              </a:lnSpc>
              <a:spcBef>
                <a:spcPts val="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Oregon:29</a:t>
            </a:r>
            <a:endParaRPr sz="2200">
              <a:solidFill>
                <a:srgbClr val="292929"/>
              </a:solidFill>
              <a:latin typeface="Trebuchet MS"/>
              <a:ea typeface="Trebuchet MS"/>
              <a:cs typeface="Trebuchet MS"/>
              <a:sym typeface="Trebuchet MS"/>
            </a:endParaRPr>
          </a:p>
          <a:p>
            <a:pPr marL="457200" marR="0" lvl="0" indent="-368300" algn="l" rtl="0">
              <a:lnSpc>
                <a:spcPct val="200000"/>
              </a:lnSpc>
              <a:spcBef>
                <a:spcPts val="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Texas:28</a:t>
            </a:r>
            <a:endParaRPr sz="2200">
              <a:solidFill>
                <a:srgbClr val="292929"/>
              </a:solidFill>
              <a:latin typeface="Trebuchet MS"/>
              <a:ea typeface="Trebuchet MS"/>
              <a:cs typeface="Trebuchet MS"/>
              <a:sym typeface="Trebuchet MS"/>
            </a:endParaRPr>
          </a:p>
        </p:txBody>
      </p:sp>
      <p:pic>
        <p:nvPicPr>
          <p:cNvPr id="231" name="Google Shape;231;g20f729a012d_0_26"/>
          <p:cNvPicPr preferRelativeResize="0"/>
          <p:nvPr/>
        </p:nvPicPr>
        <p:blipFill>
          <a:blip r:embed="rId3">
            <a:alphaModFix/>
          </a:blip>
          <a:stretch>
            <a:fillRect/>
          </a:stretch>
        </p:blipFill>
        <p:spPr>
          <a:xfrm>
            <a:off x="378800" y="992900"/>
            <a:ext cx="6667500" cy="4114800"/>
          </a:xfrm>
          <a:prstGeom prst="rect">
            <a:avLst/>
          </a:prstGeom>
          <a:noFill/>
          <a:ln>
            <a:noFill/>
          </a:ln>
        </p:spPr>
      </p:pic>
      <p:sp>
        <p:nvSpPr>
          <p:cNvPr id="232" name="Google Shape;232;g20f729a012d_0_26"/>
          <p:cNvSpPr txBox="1"/>
          <p:nvPr/>
        </p:nvSpPr>
        <p:spPr>
          <a:xfrm>
            <a:off x="3480875" y="4918500"/>
            <a:ext cx="7886100" cy="193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dirty="0">
                <a:latin typeface="Trebuchet MS"/>
                <a:ea typeface="Trebuchet MS"/>
                <a:cs typeface="Trebuchet MS"/>
                <a:sym typeface="Trebuchet MS"/>
              </a:rPr>
              <a:t>The Big 5:</a:t>
            </a:r>
            <a:endParaRPr sz="1900" b="1" dirty="0">
              <a:latin typeface="Trebuchet MS"/>
              <a:ea typeface="Trebuchet MS"/>
              <a:cs typeface="Trebuchet MS"/>
              <a:sym typeface="Trebuchet MS"/>
            </a:endParaRPr>
          </a:p>
          <a:p>
            <a:pPr marL="0" lvl="0" indent="0" algn="l" rtl="0">
              <a:spcBef>
                <a:spcPts val="0"/>
              </a:spcBef>
              <a:spcAft>
                <a:spcPts val="0"/>
              </a:spcAft>
              <a:buNone/>
            </a:pPr>
            <a:endParaRPr sz="1900" b="1" dirty="0">
              <a:latin typeface="Trebuchet MS"/>
              <a:ea typeface="Trebuchet MS"/>
              <a:cs typeface="Trebuchet MS"/>
              <a:sym typeface="Trebuchet MS"/>
            </a:endParaRPr>
          </a:p>
          <a:p>
            <a:pPr marL="0" lvl="0" indent="0" algn="l" rtl="0">
              <a:spcBef>
                <a:spcPts val="0"/>
              </a:spcBef>
              <a:spcAft>
                <a:spcPts val="0"/>
              </a:spcAft>
              <a:buNone/>
            </a:pPr>
            <a:r>
              <a:rPr lang="en-US" sz="1900" b="1" dirty="0">
                <a:latin typeface="Trebuchet MS"/>
                <a:ea typeface="Trebuchet MS"/>
                <a:cs typeface="Trebuchet MS"/>
                <a:sym typeface="Trebuchet MS"/>
              </a:rPr>
              <a:t>Accounts for 32% of craft breweries in the United States, producing </a:t>
            </a:r>
            <a:r>
              <a:rPr lang="en-US" sz="1900" b="1" dirty="0">
                <a:solidFill>
                  <a:srgbClr val="C00000"/>
                </a:solidFill>
                <a:latin typeface="Trebuchet MS"/>
                <a:ea typeface="Trebuchet MS"/>
                <a:cs typeface="Trebuchet MS"/>
                <a:sym typeface="Trebuchet MS"/>
              </a:rPr>
              <a:t>whopping close to 50% of all known craft beers in the country! </a:t>
            </a:r>
            <a:endParaRPr sz="1900" b="1" dirty="0">
              <a:solidFill>
                <a:srgbClr val="C00000"/>
              </a:solidFill>
              <a:latin typeface="Trebuchet MS"/>
              <a:ea typeface="Trebuchet MS"/>
              <a:cs typeface="Trebuchet MS"/>
              <a:sym typeface="Trebuchet MS"/>
            </a:endParaRPr>
          </a:p>
          <a:p>
            <a:pPr marL="0" lvl="0" indent="0" algn="l" rtl="0">
              <a:spcBef>
                <a:spcPts val="0"/>
              </a:spcBef>
              <a:spcAft>
                <a:spcPts val="0"/>
              </a:spcAft>
              <a:buNone/>
            </a:pPr>
            <a:endParaRPr sz="1900" b="1" dirty="0">
              <a:latin typeface="Trebuchet MS"/>
              <a:ea typeface="Trebuchet MS"/>
              <a:cs typeface="Trebuchet MS"/>
              <a:sym typeface="Trebuchet MS"/>
            </a:endParaRPr>
          </a:p>
          <a:p>
            <a:pPr marL="0" lvl="0" indent="0" algn="l" rtl="0">
              <a:spcBef>
                <a:spcPts val="0"/>
              </a:spcBef>
              <a:spcAft>
                <a:spcPts val="0"/>
              </a:spcAft>
              <a:buNone/>
            </a:pPr>
            <a:r>
              <a:rPr lang="en-US" sz="1900" b="1" dirty="0">
                <a:latin typeface="Trebuchet MS"/>
                <a:ea typeface="Trebuchet MS"/>
                <a:cs typeface="Trebuchet MS"/>
                <a:sym typeface="Trebuchet MS"/>
              </a:rPr>
              <a:t>These States are beer powerhouse!</a:t>
            </a:r>
            <a:endParaRPr sz="1900" b="1" dirty="0">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b="1" dirty="0">
                <a:solidFill>
                  <a:srgbClr val="DE1930"/>
                </a:solidFill>
                <a:latin typeface="Trebuchet MS" panose="020B0603020202020204" pitchFamily="34" charset="0"/>
              </a:rPr>
              <a:t>3.Analysis of missing values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6200" y="1305017"/>
            <a:ext cx="6617563" cy="49241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0" i="0" dirty="0">
                <a:solidFill>
                  <a:srgbClr val="292929"/>
                </a:solidFill>
                <a:effectLst/>
              </a:rPr>
              <a:t>Data Cleaning is one of the important steps in EDA. Data cleaning can be done in many ways. One of them is handling missing values</a:t>
            </a:r>
          </a:p>
          <a:p>
            <a:r>
              <a:rPr lang="en-US" sz="1800" b="0" i="0" dirty="0">
                <a:solidFill>
                  <a:srgbClr val="292929"/>
                </a:solidFill>
                <a:effectLst/>
              </a:rPr>
              <a:t>A missing value can be defined as the data value that is not captured nor stored for a variable in the observation of interest. There are 3 types of missing values</a:t>
            </a:r>
          </a:p>
          <a:p>
            <a:r>
              <a:rPr lang="en-US" sz="1800" dirty="0" err="1">
                <a:solidFill>
                  <a:srgbClr val="292929"/>
                </a:solidFill>
              </a:rPr>
              <a:t>DF_Beers</a:t>
            </a:r>
            <a:endParaRPr lang="en-US" sz="1800" dirty="0">
              <a:solidFill>
                <a:srgbClr val="292929"/>
              </a:solidFill>
            </a:endParaRPr>
          </a:p>
          <a:p>
            <a:pPr lvl="1"/>
            <a:r>
              <a:rPr lang="en-US" sz="1800" dirty="0">
                <a:solidFill>
                  <a:srgbClr val="292929"/>
                </a:solidFill>
              </a:rPr>
              <a:t>ABV:62 missing values</a:t>
            </a:r>
          </a:p>
          <a:p>
            <a:pPr lvl="1"/>
            <a:r>
              <a:rPr lang="en-US" sz="1800" dirty="0">
                <a:solidFill>
                  <a:srgbClr val="292929"/>
                </a:solidFill>
              </a:rPr>
              <a:t>IBU: 1005 missing values</a:t>
            </a:r>
          </a:p>
          <a:p>
            <a:r>
              <a:rPr lang="en-US" sz="1800" dirty="0">
                <a:solidFill>
                  <a:srgbClr val="292929"/>
                </a:solidFill>
              </a:rPr>
              <a:t>We will use different </a:t>
            </a:r>
            <a:r>
              <a:rPr lang="en-US" sz="1800" dirty="0" err="1">
                <a:solidFill>
                  <a:srgbClr val="292929"/>
                </a:solidFill>
              </a:rPr>
              <a:t>different</a:t>
            </a:r>
            <a:r>
              <a:rPr lang="en-US" sz="1800" dirty="0">
                <a:solidFill>
                  <a:srgbClr val="292929"/>
                </a:solidFill>
              </a:rPr>
              <a:t> approaches to deal with the missing values in our dataset(</a:t>
            </a:r>
            <a:r>
              <a:rPr lang="en-US" sz="1800" dirty="0" err="1">
                <a:solidFill>
                  <a:srgbClr val="292929"/>
                </a:solidFill>
              </a:rPr>
              <a:t>DF_Beers</a:t>
            </a:r>
            <a:r>
              <a:rPr lang="en-US" sz="1800" dirty="0">
                <a:solidFill>
                  <a:srgbClr val="292929"/>
                </a:solidFill>
              </a:rPr>
              <a:t>)</a:t>
            </a:r>
          </a:p>
          <a:p>
            <a:pPr lvl="1"/>
            <a:r>
              <a:rPr lang="en-US" sz="1800" dirty="0" err="1">
                <a:solidFill>
                  <a:srgbClr val="292929"/>
                </a:solidFill>
              </a:rPr>
              <a:t>ABV</a:t>
            </a:r>
            <a:r>
              <a:rPr lang="en-US" sz="1800" dirty="0" err="1">
                <a:solidFill>
                  <a:srgbClr val="292929"/>
                </a:solidFill>
                <a:sym typeface="Wingdings" panose="05000000000000000000" pitchFamily="2" charset="2"/>
              </a:rPr>
              <a:t>Replacing</a:t>
            </a:r>
            <a:r>
              <a:rPr lang="en-US" sz="1800" dirty="0">
                <a:solidFill>
                  <a:srgbClr val="292929"/>
                </a:solidFill>
                <a:sym typeface="Wingdings" panose="05000000000000000000" pitchFamily="2" charset="2"/>
              </a:rPr>
              <a:t> missing values using Mean</a:t>
            </a:r>
          </a:p>
          <a:p>
            <a:pPr lvl="1"/>
            <a:r>
              <a:rPr lang="en-US" sz="1800" dirty="0" err="1">
                <a:solidFill>
                  <a:srgbClr val="292929"/>
                </a:solidFill>
                <a:sym typeface="Wingdings" panose="05000000000000000000" pitchFamily="2" charset="2"/>
              </a:rPr>
              <a:t>IBUReplacing</a:t>
            </a:r>
            <a:r>
              <a:rPr lang="en-US" sz="1800" dirty="0">
                <a:solidFill>
                  <a:srgbClr val="292929"/>
                </a:solidFill>
                <a:sym typeface="Wingdings" panose="05000000000000000000" pitchFamily="2" charset="2"/>
              </a:rPr>
              <a:t> missing values using </a:t>
            </a:r>
            <a:r>
              <a:rPr lang="en-US" sz="1800" dirty="0" err="1">
                <a:solidFill>
                  <a:srgbClr val="292929"/>
                </a:solidFill>
                <a:sym typeface="Wingdings" panose="05000000000000000000" pitchFamily="2" charset="2"/>
              </a:rPr>
              <a:t>KnnImputation</a:t>
            </a:r>
            <a:endParaRPr lang="en-US" sz="1800" dirty="0">
              <a:solidFill>
                <a:srgbClr val="292929"/>
              </a:solidFill>
              <a:sym typeface="Wingdings" panose="05000000000000000000" pitchFamily="2" charset="2"/>
            </a:endParaRPr>
          </a:p>
          <a:p>
            <a:r>
              <a:rPr lang="en-US" sz="1800" dirty="0" err="1">
                <a:solidFill>
                  <a:srgbClr val="292929"/>
                </a:solidFill>
                <a:sym typeface="Wingdings" panose="05000000000000000000" pitchFamily="2" charset="2"/>
              </a:rPr>
              <a:t>Knn</a:t>
            </a:r>
            <a:r>
              <a:rPr lang="en-US" sz="1800" b="0" i="0" dirty="0" err="1">
                <a:solidFill>
                  <a:srgbClr val="292929"/>
                </a:solidFill>
                <a:effectLst/>
              </a:rPr>
              <a:t>Imputer</a:t>
            </a:r>
            <a:r>
              <a:rPr lang="en-US" sz="1800" b="0" i="0" dirty="0">
                <a:solidFill>
                  <a:srgbClr val="292929"/>
                </a:solidFill>
                <a:effectLst/>
              </a:rPr>
              <a:t> utilizes the k-Nearest Neighbors method to replace the missing values in the datasets with the mean value from the parameter ‘</a:t>
            </a:r>
            <a:r>
              <a:rPr lang="en-US" sz="1800" b="0" i="0" dirty="0" err="1">
                <a:solidFill>
                  <a:srgbClr val="292929"/>
                </a:solidFill>
                <a:effectLst/>
              </a:rPr>
              <a:t>n_neighbors</a:t>
            </a:r>
            <a:r>
              <a:rPr lang="en-US" sz="1800" b="0" i="0" dirty="0">
                <a:solidFill>
                  <a:srgbClr val="292929"/>
                </a:solidFill>
                <a:effectLst/>
              </a:rPr>
              <a:t>’ nearest neighbors found in the training set</a:t>
            </a:r>
            <a:endParaRPr lang="en-US" sz="1800" dirty="0">
              <a:solidFill>
                <a:srgbClr val="292929"/>
              </a:solidFill>
            </a:endParaRPr>
          </a:p>
          <a:p>
            <a:endParaRPr lang="en-US" sz="2200" dirty="0">
              <a:solidFill>
                <a:srgbClr val="292929"/>
              </a:solidFill>
            </a:endParaRPr>
          </a:p>
        </p:txBody>
      </p:sp>
      <p:sp>
        <p:nvSpPr>
          <p:cNvPr id="9" name="TextBox 8">
            <a:extLst>
              <a:ext uri="{FF2B5EF4-FFF2-40B4-BE49-F238E27FC236}">
                <a16:creationId xmlns:a16="http://schemas.microsoft.com/office/drawing/2014/main" id="{6BF1EC86-9DAD-D384-ADD6-69F473A32D8D}"/>
              </a:ext>
            </a:extLst>
          </p:cNvPr>
          <p:cNvSpPr txBox="1"/>
          <p:nvPr/>
        </p:nvSpPr>
        <p:spPr>
          <a:xfrm>
            <a:off x="7452360" y="5348089"/>
            <a:ext cx="2759620" cy="369332"/>
          </a:xfrm>
          <a:prstGeom prst="rect">
            <a:avLst/>
          </a:prstGeom>
          <a:noFill/>
        </p:spPr>
        <p:txBody>
          <a:bodyPr wrap="square" rtlCol="0">
            <a:spAutoFit/>
          </a:bodyPr>
          <a:lstStyle/>
          <a:p>
            <a:r>
              <a:rPr lang="en-US" i="1" dirty="0"/>
              <a:t>Image 1: Data Cleansing</a:t>
            </a: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195309"/>
            <a:ext cx="0" cy="666269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870E1E2-7166-607A-7F24-1383C5CAB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2360" y="1059815"/>
            <a:ext cx="4475479" cy="4210050"/>
          </a:xfrm>
          <a:prstGeom prst="rect">
            <a:avLst/>
          </a:prstGeom>
        </p:spPr>
      </p:pic>
    </p:spTree>
    <p:extLst>
      <p:ext uri="{BB962C8B-B14F-4D97-AF65-F5344CB8AC3E}">
        <p14:creationId xmlns:p14="http://schemas.microsoft.com/office/powerpoint/2010/main" val="2036750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b="1" dirty="0">
                <a:solidFill>
                  <a:srgbClr val="DE1930"/>
                </a:solidFill>
                <a:latin typeface="Trebuchet MS" panose="020B0603020202020204" pitchFamily="34" charset="0"/>
              </a:rPr>
              <a:t>3.Analysis of missing values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66901"/>
            <a:ext cx="4922872" cy="47085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0" i="0" dirty="0">
                <a:solidFill>
                  <a:srgbClr val="292929"/>
                </a:solidFill>
                <a:effectLst/>
              </a:rPr>
              <a:t>IBU Replacing missing values</a:t>
            </a:r>
          </a:p>
          <a:p>
            <a:r>
              <a:rPr lang="en-US" sz="1800" dirty="0">
                <a:solidFill>
                  <a:srgbClr val="292929"/>
                </a:solidFill>
              </a:rPr>
              <a:t>There are a large number missing observations when it comes to IBU. We need to find a sophisticated method to deal with this problem. If we tried to ignore these observations, that will be a bad idea since we will lose half of the dataset </a:t>
            </a:r>
          </a:p>
          <a:p>
            <a:r>
              <a:rPr lang="en-US" sz="1800" dirty="0">
                <a:solidFill>
                  <a:srgbClr val="292929"/>
                </a:solidFill>
              </a:rPr>
              <a:t>If we try to replace them with the Mean as we did with ABV it will be also a terrible idea. Look at blue plot</a:t>
            </a:r>
          </a:p>
          <a:p>
            <a:r>
              <a:rPr lang="en-US" sz="1800" dirty="0">
                <a:solidFill>
                  <a:srgbClr val="292929"/>
                </a:solidFill>
              </a:rPr>
              <a:t>The idea in </a:t>
            </a:r>
            <a:r>
              <a:rPr lang="en-US" sz="1800" dirty="0" err="1">
                <a:solidFill>
                  <a:srgbClr val="292929"/>
                </a:solidFill>
              </a:rPr>
              <a:t>kNN</a:t>
            </a:r>
            <a:r>
              <a:rPr lang="en-US" sz="1800" dirty="0">
                <a:solidFill>
                  <a:srgbClr val="292929"/>
                </a:solidFill>
              </a:rPr>
              <a:t> methods is to identify ‘k’ samples in the dataset that are similar or close in the space. Then we use these ‘k’ samples to estimate the value of the missing data points</a:t>
            </a:r>
          </a:p>
          <a:p>
            <a:r>
              <a:rPr lang="en-US" sz="1800" dirty="0">
                <a:solidFill>
                  <a:srgbClr val="292929"/>
                </a:solidFill>
              </a:rPr>
              <a:t>It is important that we find a relationship between IBU with another variable in the dataset. We think IBU and ABV are related</a:t>
            </a:r>
          </a:p>
          <a:p>
            <a:r>
              <a:rPr lang="en-US" sz="1800" dirty="0">
                <a:solidFill>
                  <a:srgbClr val="292929"/>
                </a:solidFill>
              </a:rPr>
              <a:t>The final results look very good when we compare the resulting distribution with the original</a:t>
            </a: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966901"/>
            <a:ext cx="0" cy="589109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F98A364-9DAC-4F2A-A3CF-79664DF40CD2}"/>
              </a:ext>
            </a:extLst>
          </p:cNvPr>
          <p:cNvPicPr>
            <a:picLocks noChangeAspect="1"/>
          </p:cNvPicPr>
          <p:nvPr/>
        </p:nvPicPr>
        <p:blipFill>
          <a:blip r:embed="rId2"/>
          <a:stretch>
            <a:fillRect/>
          </a:stretch>
        </p:blipFill>
        <p:spPr>
          <a:xfrm>
            <a:off x="76200" y="966901"/>
            <a:ext cx="3536853" cy="2462099"/>
          </a:xfrm>
          <a:prstGeom prst="rect">
            <a:avLst/>
          </a:prstGeom>
        </p:spPr>
      </p:pic>
      <p:pic>
        <p:nvPicPr>
          <p:cNvPr id="8" name="Picture 7">
            <a:extLst>
              <a:ext uri="{FF2B5EF4-FFF2-40B4-BE49-F238E27FC236}">
                <a16:creationId xmlns:a16="http://schemas.microsoft.com/office/drawing/2014/main" id="{E75632BF-E4AE-27BD-D259-A27D488DD22C}"/>
              </a:ext>
            </a:extLst>
          </p:cNvPr>
          <p:cNvPicPr>
            <a:picLocks noChangeAspect="1"/>
          </p:cNvPicPr>
          <p:nvPr/>
        </p:nvPicPr>
        <p:blipFill>
          <a:blip r:embed="rId3"/>
          <a:stretch>
            <a:fillRect/>
          </a:stretch>
        </p:blipFill>
        <p:spPr>
          <a:xfrm>
            <a:off x="3645730" y="902894"/>
            <a:ext cx="3422583" cy="2462099"/>
          </a:xfrm>
          <a:prstGeom prst="rect">
            <a:avLst/>
          </a:prstGeom>
        </p:spPr>
      </p:pic>
      <p:pic>
        <p:nvPicPr>
          <p:cNvPr id="12" name="Picture 11">
            <a:extLst>
              <a:ext uri="{FF2B5EF4-FFF2-40B4-BE49-F238E27FC236}">
                <a16:creationId xmlns:a16="http://schemas.microsoft.com/office/drawing/2014/main" id="{31C98569-6254-0CC5-15DF-FB427D9F5262}"/>
              </a:ext>
            </a:extLst>
          </p:cNvPr>
          <p:cNvPicPr>
            <a:picLocks noChangeAspect="1"/>
          </p:cNvPicPr>
          <p:nvPr/>
        </p:nvPicPr>
        <p:blipFill>
          <a:blip r:embed="rId4"/>
          <a:stretch>
            <a:fillRect/>
          </a:stretch>
        </p:blipFill>
        <p:spPr>
          <a:xfrm>
            <a:off x="108877" y="3729733"/>
            <a:ext cx="3561373" cy="2462099"/>
          </a:xfrm>
          <a:prstGeom prst="rect">
            <a:avLst/>
          </a:prstGeom>
        </p:spPr>
      </p:pic>
      <p:pic>
        <p:nvPicPr>
          <p:cNvPr id="14" name="Picture 13">
            <a:extLst>
              <a:ext uri="{FF2B5EF4-FFF2-40B4-BE49-F238E27FC236}">
                <a16:creationId xmlns:a16="http://schemas.microsoft.com/office/drawing/2014/main" id="{954A593C-3C33-9C7C-3F1F-1A3FA2A6BC75}"/>
              </a:ext>
            </a:extLst>
          </p:cNvPr>
          <p:cNvPicPr>
            <a:picLocks noChangeAspect="1"/>
          </p:cNvPicPr>
          <p:nvPr/>
        </p:nvPicPr>
        <p:blipFill>
          <a:blip r:embed="rId5"/>
          <a:stretch>
            <a:fillRect/>
          </a:stretch>
        </p:blipFill>
        <p:spPr>
          <a:xfrm>
            <a:off x="3645731" y="3664258"/>
            <a:ext cx="3422582" cy="2782754"/>
          </a:xfrm>
          <a:prstGeom prst="rect">
            <a:avLst/>
          </a:prstGeom>
        </p:spPr>
      </p:pic>
      <p:cxnSp>
        <p:nvCxnSpPr>
          <p:cNvPr id="18" name="Straight Arrow Connector 17">
            <a:extLst>
              <a:ext uri="{FF2B5EF4-FFF2-40B4-BE49-F238E27FC236}">
                <a16:creationId xmlns:a16="http://schemas.microsoft.com/office/drawing/2014/main" id="{9A841C43-0EEA-DD30-0EE2-4C71EDFE707F}"/>
              </a:ext>
            </a:extLst>
          </p:cNvPr>
          <p:cNvCxnSpPr/>
          <p:nvPr/>
        </p:nvCxnSpPr>
        <p:spPr>
          <a:xfrm flipH="1" flipV="1">
            <a:off x="3291840" y="2962656"/>
            <a:ext cx="4142232" cy="3054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D657D4-E6D4-BA12-CAAC-FE7F26B1460A}"/>
              </a:ext>
            </a:extLst>
          </p:cNvPr>
          <p:cNvCxnSpPr/>
          <p:nvPr/>
        </p:nvCxnSpPr>
        <p:spPr>
          <a:xfrm flipH="1" flipV="1">
            <a:off x="3429000" y="5815584"/>
            <a:ext cx="3877322"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Arrow: Right 8">
            <a:extLst>
              <a:ext uri="{FF2B5EF4-FFF2-40B4-BE49-F238E27FC236}">
                <a16:creationId xmlns:a16="http://schemas.microsoft.com/office/drawing/2014/main" id="{463DEF5E-85BA-EE88-FE00-614A42DA64F6}"/>
              </a:ext>
            </a:extLst>
          </p:cNvPr>
          <p:cNvSpPr/>
          <p:nvPr/>
        </p:nvSpPr>
        <p:spPr>
          <a:xfrm>
            <a:off x="2802936" y="1248055"/>
            <a:ext cx="1676400" cy="252076"/>
          </a:xfrm>
          <a:custGeom>
            <a:avLst/>
            <a:gdLst>
              <a:gd name="connsiteX0" fmla="*/ 0 w 1676400"/>
              <a:gd name="connsiteY0" fmla="*/ 63019 h 252076"/>
              <a:gd name="connsiteX1" fmla="*/ 547795 w 1676400"/>
              <a:gd name="connsiteY1" fmla="*/ 63019 h 252076"/>
              <a:gd name="connsiteX2" fmla="*/ 1080086 w 1676400"/>
              <a:gd name="connsiteY2" fmla="*/ 63019 h 252076"/>
              <a:gd name="connsiteX3" fmla="*/ 1550362 w 1676400"/>
              <a:gd name="connsiteY3" fmla="*/ 63019 h 252076"/>
              <a:gd name="connsiteX4" fmla="*/ 1550362 w 1676400"/>
              <a:gd name="connsiteY4" fmla="*/ 0 h 252076"/>
              <a:gd name="connsiteX5" fmla="*/ 1676400 w 1676400"/>
              <a:gd name="connsiteY5" fmla="*/ 126038 h 252076"/>
              <a:gd name="connsiteX6" fmla="*/ 1550362 w 1676400"/>
              <a:gd name="connsiteY6" fmla="*/ 252076 h 252076"/>
              <a:gd name="connsiteX7" fmla="*/ 1550362 w 1676400"/>
              <a:gd name="connsiteY7" fmla="*/ 189057 h 252076"/>
              <a:gd name="connsiteX8" fmla="*/ 1080086 w 1676400"/>
              <a:gd name="connsiteY8" fmla="*/ 189057 h 252076"/>
              <a:gd name="connsiteX9" fmla="*/ 609809 w 1676400"/>
              <a:gd name="connsiteY9" fmla="*/ 189057 h 252076"/>
              <a:gd name="connsiteX10" fmla="*/ 0 w 1676400"/>
              <a:gd name="connsiteY10" fmla="*/ 189057 h 252076"/>
              <a:gd name="connsiteX11" fmla="*/ 0 w 1676400"/>
              <a:gd name="connsiteY11" fmla="*/ 63019 h 25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6400" h="252076" fill="none" extrusionOk="0">
                <a:moveTo>
                  <a:pt x="0" y="63019"/>
                </a:moveTo>
                <a:cubicBezTo>
                  <a:pt x="152063" y="63051"/>
                  <a:pt x="423805" y="57510"/>
                  <a:pt x="547795" y="63019"/>
                </a:cubicBezTo>
                <a:cubicBezTo>
                  <a:pt x="671786" y="68528"/>
                  <a:pt x="911418" y="70419"/>
                  <a:pt x="1080086" y="63019"/>
                </a:cubicBezTo>
                <a:cubicBezTo>
                  <a:pt x="1248754" y="55619"/>
                  <a:pt x="1346049" y="84004"/>
                  <a:pt x="1550362" y="63019"/>
                </a:cubicBezTo>
                <a:cubicBezTo>
                  <a:pt x="1548795" y="45517"/>
                  <a:pt x="1547540" y="23589"/>
                  <a:pt x="1550362" y="0"/>
                </a:cubicBezTo>
                <a:cubicBezTo>
                  <a:pt x="1609135" y="55342"/>
                  <a:pt x="1641150" y="103253"/>
                  <a:pt x="1676400" y="126038"/>
                </a:cubicBezTo>
                <a:cubicBezTo>
                  <a:pt x="1640194" y="159654"/>
                  <a:pt x="1579136" y="218111"/>
                  <a:pt x="1550362" y="252076"/>
                </a:cubicBezTo>
                <a:cubicBezTo>
                  <a:pt x="1548590" y="229436"/>
                  <a:pt x="1551283" y="209302"/>
                  <a:pt x="1550362" y="189057"/>
                </a:cubicBezTo>
                <a:cubicBezTo>
                  <a:pt x="1444710" y="199084"/>
                  <a:pt x="1275483" y="207139"/>
                  <a:pt x="1080086" y="189057"/>
                </a:cubicBezTo>
                <a:cubicBezTo>
                  <a:pt x="884689" y="170975"/>
                  <a:pt x="800003" y="204145"/>
                  <a:pt x="609809" y="189057"/>
                </a:cubicBezTo>
                <a:cubicBezTo>
                  <a:pt x="419615" y="173969"/>
                  <a:pt x="271931" y="197785"/>
                  <a:pt x="0" y="189057"/>
                </a:cubicBezTo>
                <a:cubicBezTo>
                  <a:pt x="716" y="144836"/>
                  <a:pt x="2708" y="125796"/>
                  <a:pt x="0" y="63019"/>
                </a:cubicBezTo>
                <a:close/>
              </a:path>
              <a:path w="1676400" h="252076" stroke="0" extrusionOk="0">
                <a:moveTo>
                  <a:pt x="0" y="63019"/>
                </a:moveTo>
                <a:cubicBezTo>
                  <a:pt x="244987" y="69213"/>
                  <a:pt x="290756" y="80582"/>
                  <a:pt x="501284" y="63019"/>
                </a:cubicBezTo>
                <a:cubicBezTo>
                  <a:pt x="711812" y="45456"/>
                  <a:pt x="831794" y="81040"/>
                  <a:pt x="971560" y="63019"/>
                </a:cubicBezTo>
                <a:cubicBezTo>
                  <a:pt x="1111326" y="44998"/>
                  <a:pt x="1325657" y="89249"/>
                  <a:pt x="1550362" y="63019"/>
                </a:cubicBezTo>
                <a:cubicBezTo>
                  <a:pt x="1549002" y="47679"/>
                  <a:pt x="1550590" y="24433"/>
                  <a:pt x="1550362" y="0"/>
                </a:cubicBezTo>
                <a:cubicBezTo>
                  <a:pt x="1584717" y="45837"/>
                  <a:pt x="1650140" y="91284"/>
                  <a:pt x="1676400" y="126038"/>
                </a:cubicBezTo>
                <a:cubicBezTo>
                  <a:pt x="1626225" y="180572"/>
                  <a:pt x="1601279" y="203475"/>
                  <a:pt x="1550362" y="252076"/>
                </a:cubicBezTo>
                <a:cubicBezTo>
                  <a:pt x="1547397" y="222113"/>
                  <a:pt x="1552861" y="215899"/>
                  <a:pt x="1550362" y="189057"/>
                </a:cubicBezTo>
                <a:cubicBezTo>
                  <a:pt x="1358459" y="212981"/>
                  <a:pt x="1254818" y="175800"/>
                  <a:pt x="1064582" y="189057"/>
                </a:cubicBezTo>
                <a:cubicBezTo>
                  <a:pt x="874346" y="202314"/>
                  <a:pt x="685093" y="206894"/>
                  <a:pt x="547795" y="189057"/>
                </a:cubicBezTo>
                <a:cubicBezTo>
                  <a:pt x="410497" y="171220"/>
                  <a:pt x="218038" y="184836"/>
                  <a:pt x="0" y="189057"/>
                </a:cubicBezTo>
                <a:cubicBezTo>
                  <a:pt x="-5695" y="150370"/>
                  <a:pt x="1154" y="114346"/>
                  <a:pt x="0" y="63019"/>
                </a:cubicBezTo>
                <a:close/>
              </a:path>
            </a:pathLst>
          </a:custGeom>
          <a:solidFill>
            <a:srgbClr val="C00000">
              <a:alpha val="48000"/>
            </a:srgbClr>
          </a:solidFill>
          <a:ln>
            <a:extLst>
              <a:ext uri="{C807C97D-BFC1-408E-A445-0C87EB9F89A2}">
                <ask:lineSketchStyleProps xmlns:ask="http://schemas.microsoft.com/office/drawing/2018/sketchyshapes" sd="1219033472">
                  <a:prstGeom prst="rightArrow">
                    <a:avLst/>
                  </a:prstGeom>
                  <ask:type>
                    <ask:lineSketchFreehand/>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t>Bad idea</a:t>
            </a:r>
          </a:p>
        </p:txBody>
      </p:sp>
      <p:sp>
        <p:nvSpPr>
          <p:cNvPr id="11" name="Arrow: Down 10">
            <a:extLst>
              <a:ext uri="{FF2B5EF4-FFF2-40B4-BE49-F238E27FC236}">
                <a16:creationId xmlns:a16="http://schemas.microsoft.com/office/drawing/2014/main" id="{AFDD2BF1-9CB3-E098-71BF-689DCB03B88C}"/>
              </a:ext>
            </a:extLst>
          </p:cNvPr>
          <p:cNvSpPr/>
          <p:nvPr/>
        </p:nvSpPr>
        <p:spPr>
          <a:xfrm>
            <a:off x="3016128" y="2804653"/>
            <a:ext cx="243628" cy="1758776"/>
          </a:xfrm>
          <a:custGeom>
            <a:avLst/>
            <a:gdLst>
              <a:gd name="connsiteX0" fmla="*/ 0 w 243628"/>
              <a:gd name="connsiteY0" fmla="*/ 1636962 h 1758776"/>
              <a:gd name="connsiteX1" fmla="*/ 60907 w 243628"/>
              <a:gd name="connsiteY1" fmla="*/ 1636962 h 1758776"/>
              <a:gd name="connsiteX2" fmla="*/ 60907 w 243628"/>
              <a:gd name="connsiteY2" fmla="*/ 1107678 h 1758776"/>
              <a:gd name="connsiteX3" fmla="*/ 60907 w 243628"/>
              <a:gd name="connsiteY3" fmla="*/ 545654 h 1758776"/>
              <a:gd name="connsiteX4" fmla="*/ 60907 w 243628"/>
              <a:gd name="connsiteY4" fmla="*/ 0 h 1758776"/>
              <a:gd name="connsiteX5" fmla="*/ 182721 w 243628"/>
              <a:gd name="connsiteY5" fmla="*/ 0 h 1758776"/>
              <a:gd name="connsiteX6" fmla="*/ 182721 w 243628"/>
              <a:gd name="connsiteY6" fmla="*/ 545654 h 1758776"/>
              <a:gd name="connsiteX7" fmla="*/ 182721 w 243628"/>
              <a:gd name="connsiteY7" fmla="*/ 1074938 h 1758776"/>
              <a:gd name="connsiteX8" fmla="*/ 182721 w 243628"/>
              <a:gd name="connsiteY8" fmla="*/ 1636962 h 1758776"/>
              <a:gd name="connsiteX9" fmla="*/ 243628 w 243628"/>
              <a:gd name="connsiteY9" fmla="*/ 1636962 h 1758776"/>
              <a:gd name="connsiteX10" fmla="*/ 121814 w 243628"/>
              <a:gd name="connsiteY10" fmla="*/ 1758776 h 1758776"/>
              <a:gd name="connsiteX11" fmla="*/ 0 w 243628"/>
              <a:gd name="connsiteY11" fmla="*/ 1636962 h 17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628" h="1758776" fill="none" extrusionOk="0">
                <a:moveTo>
                  <a:pt x="0" y="1636962"/>
                </a:moveTo>
                <a:cubicBezTo>
                  <a:pt x="22940" y="1636393"/>
                  <a:pt x="34041" y="1635341"/>
                  <a:pt x="60907" y="1636962"/>
                </a:cubicBezTo>
                <a:cubicBezTo>
                  <a:pt x="35571" y="1380805"/>
                  <a:pt x="74150" y="1250512"/>
                  <a:pt x="60907" y="1107678"/>
                </a:cubicBezTo>
                <a:cubicBezTo>
                  <a:pt x="47664" y="964844"/>
                  <a:pt x="54338" y="788068"/>
                  <a:pt x="60907" y="545654"/>
                </a:cubicBezTo>
                <a:cubicBezTo>
                  <a:pt x="67476" y="303240"/>
                  <a:pt x="36113" y="133331"/>
                  <a:pt x="60907" y="0"/>
                </a:cubicBezTo>
                <a:cubicBezTo>
                  <a:pt x="112718" y="-5901"/>
                  <a:pt x="152994" y="1861"/>
                  <a:pt x="182721" y="0"/>
                </a:cubicBezTo>
                <a:cubicBezTo>
                  <a:pt x="199710" y="140016"/>
                  <a:pt x="170912" y="374626"/>
                  <a:pt x="182721" y="545654"/>
                </a:cubicBezTo>
                <a:cubicBezTo>
                  <a:pt x="194530" y="716682"/>
                  <a:pt x="198151" y="848349"/>
                  <a:pt x="182721" y="1074938"/>
                </a:cubicBezTo>
                <a:cubicBezTo>
                  <a:pt x="167291" y="1301527"/>
                  <a:pt x="162174" y="1464781"/>
                  <a:pt x="182721" y="1636962"/>
                </a:cubicBezTo>
                <a:cubicBezTo>
                  <a:pt x="212173" y="1635116"/>
                  <a:pt x="227142" y="1635100"/>
                  <a:pt x="243628" y="1636962"/>
                </a:cubicBezTo>
                <a:cubicBezTo>
                  <a:pt x="216621" y="1668197"/>
                  <a:pt x="175766" y="1709511"/>
                  <a:pt x="121814" y="1758776"/>
                </a:cubicBezTo>
                <a:cubicBezTo>
                  <a:pt x="70034" y="1707983"/>
                  <a:pt x="26044" y="1667244"/>
                  <a:pt x="0" y="1636962"/>
                </a:cubicBezTo>
                <a:close/>
              </a:path>
              <a:path w="243628" h="1758776" stroke="0" extrusionOk="0">
                <a:moveTo>
                  <a:pt x="0" y="1636962"/>
                </a:moveTo>
                <a:cubicBezTo>
                  <a:pt x="14993" y="1634875"/>
                  <a:pt x="38337" y="1639435"/>
                  <a:pt x="60907" y="1636962"/>
                </a:cubicBezTo>
                <a:cubicBezTo>
                  <a:pt x="58432" y="1464827"/>
                  <a:pt x="66071" y="1247694"/>
                  <a:pt x="60907" y="1091308"/>
                </a:cubicBezTo>
                <a:cubicBezTo>
                  <a:pt x="55743" y="934922"/>
                  <a:pt x="72917" y="819957"/>
                  <a:pt x="60907" y="562024"/>
                </a:cubicBezTo>
                <a:cubicBezTo>
                  <a:pt x="48897" y="304091"/>
                  <a:pt x="60016" y="247340"/>
                  <a:pt x="60907" y="0"/>
                </a:cubicBezTo>
                <a:cubicBezTo>
                  <a:pt x="106755" y="3158"/>
                  <a:pt x="147495" y="-636"/>
                  <a:pt x="182721" y="0"/>
                </a:cubicBezTo>
                <a:cubicBezTo>
                  <a:pt x="198826" y="190222"/>
                  <a:pt x="205593" y="286300"/>
                  <a:pt x="182721" y="529284"/>
                </a:cubicBezTo>
                <a:cubicBezTo>
                  <a:pt x="159849" y="772268"/>
                  <a:pt x="195036" y="888538"/>
                  <a:pt x="182721" y="1042199"/>
                </a:cubicBezTo>
                <a:cubicBezTo>
                  <a:pt x="170406" y="1195861"/>
                  <a:pt x="180365" y="1425037"/>
                  <a:pt x="182721" y="1636962"/>
                </a:cubicBezTo>
                <a:cubicBezTo>
                  <a:pt x="208489" y="1637120"/>
                  <a:pt x="219180" y="1635943"/>
                  <a:pt x="243628" y="1636962"/>
                </a:cubicBezTo>
                <a:cubicBezTo>
                  <a:pt x="214749" y="1674235"/>
                  <a:pt x="177592" y="1701446"/>
                  <a:pt x="121814" y="1758776"/>
                </a:cubicBezTo>
                <a:cubicBezTo>
                  <a:pt x="74228" y="1717121"/>
                  <a:pt x="45172" y="1681362"/>
                  <a:pt x="0" y="1636962"/>
                </a:cubicBezTo>
                <a:close/>
              </a:path>
            </a:pathLst>
          </a:custGeom>
          <a:solidFill>
            <a:srgbClr val="92D050">
              <a:alpha val="67000"/>
            </a:srgbClr>
          </a:solidFill>
          <a:ln>
            <a:solidFill>
              <a:schemeClr val="tx1"/>
            </a:solidFill>
            <a:extLst>
              <a:ext uri="{C807C97D-BFC1-408E-A445-0C87EB9F89A2}">
                <ask:lineSketchStyleProps xmlns:ask="http://schemas.microsoft.com/office/drawing/2018/sketchyshapes" sd="2172701006">
                  <a:prstGeom prst="downArrow">
                    <a:avLst/>
                  </a:prstGeom>
                  <ask:type>
                    <ask:lineSketchFreehand/>
                  </ask:type>
                </ask:lineSketchStyleProps>
              </a:ext>
            </a:extLs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Great </a:t>
            </a:r>
          </a:p>
        </p:txBody>
      </p:sp>
    </p:spTree>
    <p:extLst>
      <p:ext uri="{BB962C8B-B14F-4D97-AF65-F5344CB8AC3E}">
        <p14:creationId xmlns:p14="http://schemas.microsoft.com/office/powerpoint/2010/main" val="110327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b="1" dirty="0">
                <a:solidFill>
                  <a:srgbClr val="DE1930"/>
                </a:solidFill>
                <a:latin typeface="Trebuchet MS" panose="020B0603020202020204" pitchFamily="34" charset="0"/>
              </a:rPr>
              <a:t>3.Analysis of missing values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66901"/>
            <a:ext cx="4922872" cy="47085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0" i="0" dirty="0">
                <a:solidFill>
                  <a:srgbClr val="292929"/>
                </a:solidFill>
                <a:effectLst/>
              </a:rPr>
              <a:t>ABV Replacing missing values</a:t>
            </a:r>
          </a:p>
          <a:p>
            <a:r>
              <a:rPr lang="en-US" sz="1800" dirty="0">
                <a:solidFill>
                  <a:srgbClr val="292929"/>
                </a:solidFill>
              </a:rPr>
              <a:t>To tackle missing values for ABV with opted for replacing these missing observation with the arithmetic mean</a:t>
            </a:r>
          </a:p>
          <a:p>
            <a:r>
              <a:rPr lang="en-US" sz="1800" dirty="0">
                <a:solidFill>
                  <a:srgbClr val="292929"/>
                </a:solidFill>
              </a:rPr>
              <a:t>Resulting dataset</a:t>
            </a: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966901"/>
            <a:ext cx="0" cy="589109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2C0D2AD-F8E4-8404-BF10-0A52B7805A33}"/>
              </a:ext>
            </a:extLst>
          </p:cNvPr>
          <p:cNvPicPr>
            <a:picLocks noChangeAspect="1"/>
          </p:cNvPicPr>
          <p:nvPr/>
        </p:nvPicPr>
        <p:blipFill>
          <a:blip r:embed="rId2"/>
          <a:stretch>
            <a:fillRect/>
          </a:stretch>
        </p:blipFill>
        <p:spPr>
          <a:xfrm>
            <a:off x="740711" y="792194"/>
            <a:ext cx="4922872" cy="3013931"/>
          </a:xfrm>
          <a:prstGeom prst="rect">
            <a:avLst/>
          </a:prstGeom>
        </p:spPr>
      </p:pic>
      <p:pic>
        <p:nvPicPr>
          <p:cNvPr id="9" name="Picture 8">
            <a:extLst>
              <a:ext uri="{FF2B5EF4-FFF2-40B4-BE49-F238E27FC236}">
                <a16:creationId xmlns:a16="http://schemas.microsoft.com/office/drawing/2014/main" id="{EE803D01-D119-9C6D-46A2-1E7F8397E906}"/>
              </a:ext>
            </a:extLst>
          </p:cNvPr>
          <p:cNvPicPr>
            <a:picLocks noChangeAspect="1"/>
          </p:cNvPicPr>
          <p:nvPr/>
        </p:nvPicPr>
        <p:blipFill>
          <a:blip r:embed="rId3"/>
          <a:stretch>
            <a:fillRect/>
          </a:stretch>
        </p:blipFill>
        <p:spPr>
          <a:xfrm>
            <a:off x="933332" y="3808441"/>
            <a:ext cx="4730248" cy="2257365"/>
          </a:xfrm>
          <a:prstGeom prst="rect">
            <a:avLst/>
          </a:prstGeom>
        </p:spPr>
      </p:pic>
      <p:cxnSp>
        <p:nvCxnSpPr>
          <p:cNvPr id="13" name="Connector: Elbow 12">
            <a:extLst>
              <a:ext uri="{FF2B5EF4-FFF2-40B4-BE49-F238E27FC236}">
                <a16:creationId xmlns:a16="http://schemas.microsoft.com/office/drawing/2014/main" id="{3DA806E8-FE4E-CAE7-6479-20E1AB332A7F}"/>
              </a:ext>
            </a:extLst>
          </p:cNvPr>
          <p:cNvCxnSpPr>
            <a:endCxn id="9" idx="3"/>
          </p:cNvCxnSpPr>
          <p:nvPr/>
        </p:nvCxnSpPr>
        <p:spPr>
          <a:xfrm rot="5400000">
            <a:off x="5346708" y="2795912"/>
            <a:ext cx="2458084" cy="18243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324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pPr algn="l"/>
            <a:r>
              <a:rPr lang="en-US" sz="3600" b="1" dirty="0">
                <a:solidFill>
                  <a:srgbClr val="DE1930"/>
                </a:solidFill>
                <a:latin typeface="Trebuchet MS" panose="020B0603020202020204" pitchFamily="34" charset="0"/>
              </a:rPr>
              <a:t>3.Analysis of missing values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86319" y="1076326"/>
            <a:ext cx="4848219" cy="5781674"/>
          </a:xfrm>
          <a:prstGeom prst="rect">
            <a:avLst/>
          </a:prstGeom>
          <a:solidFill>
            <a:srgbClr val="C00000">
              <a:alpha val="12000"/>
            </a:srgb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0" dirty="0">
                <a:solidFill>
                  <a:srgbClr val="292929"/>
                </a:solidFill>
                <a:effectLst/>
              </a:rPr>
              <a:t>Source Code IBU and ABV Data Cleansing</a:t>
            </a:r>
          </a:p>
          <a:p>
            <a:r>
              <a:rPr lang="en-US" sz="2000" dirty="0">
                <a:solidFill>
                  <a:srgbClr val="292929"/>
                </a:solidFill>
              </a:rPr>
              <a:t>ABV data cleansing: Replacing missing value with mean </a:t>
            </a:r>
          </a:p>
          <a:p>
            <a:r>
              <a:rPr lang="en-US" sz="2000" dirty="0">
                <a:solidFill>
                  <a:srgbClr val="292929"/>
                </a:solidFill>
              </a:rPr>
              <a:t>IBU Data Cleansing: Using KNN Imputation</a:t>
            </a:r>
          </a:p>
          <a:p>
            <a:pPr lvl="1"/>
            <a:r>
              <a:rPr lang="en-US" sz="2000" dirty="0">
                <a:solidFill>
                  <a:srgbClr val="292929"/>
                </a:solidFill>
              </a:rPr>
              <a:t>Initializing the model</a:t>
            </a:r>
          </a:p>
          <a:p>
            <a:pPr lvl="1"/>
            <a:r>
              <a:rPr lang="en-US" sz="2000" dirty="0">
                <a:solidFill>
                  <a:srgbClr val="292929"/>
                </a:solidFill>
              </a:rPr>
              <a:t>Running the model</a:t>
            </a:r>
          </a:p>
          <a:p>
            <a:pPr lvl="1"/>
            <a:r>
              <a:rPr lang="en-US" sz="2000" dirty="0">
                <a:solidFill>
                  <a:srgbClr val="292929"/>
                </a:solidFill>
              </a:rPr>
              <a:t>De-Normalizing data</a:t>
            </a: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1076326"/>
            <a:ext cx="0" cy="57816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B8414EB-D79A-CD6D-2CD3-320CEED72ABA}"/>
              </a:ext>
            </a:extLst>
          </p:cNvPr>
          <p:cNvPicPr>
            <a:picLocks noChangeAspect="1"/>
          </p:cNvPicPr>
          <p:nvPr/>
        </p:nvPicPr>
        <p:blipFill>
          <a:blip r:embed="rId2"/>
          <a:stretch>
            <a:fillRect/>
          </a:stretch>
        </p:blipFill>
        <p:spPr>
          <a:xfrm>
            <a:off x="319088" y="1206796"/>
            <a:ext cx="6815138" cy="1638300"/>
          </a:xfrm>
          <a:prstGeom prst="rect">
            <a:avLst/>
          </a:prstGeom>
        </p:spPr>
      </p:pic>
      <p:pic>
        <p:nvPicPr>
          <p:cNvPr id="9" name="Picture 8">
            <a:extLst>
              <a:ext uri="{FF2B5EF4-FFF2-40B4-BE49-F238E27FC236}">
                <a16:creationId xmlns:a16="http://schemas.microsoft.com/office/drawing/2014/main" id="{7B66B849-0F69-68F3-3521-FCE035FFF458}"/>
              </a:ext>
            </a:extLst>
          </p:cNvPr>
          <p:cNvPicPr>
            <a:picLocks noChangeAspect="1"/>
          </p:cNvPicPr>
          <p:nvPr/>
        </p:nvPicPr>
        <p:blipFill>
          <a:blip r:embed="rId3"/>
          <a:stretch>
            <a:fillRect/>
          </a:stretch>
        </p:blipFill>
        <p:spPr>
          <a:xfrm>
            <a:off x="319088" y="3085291"/>
            <a:ext cx="6815136" cy="3086910"/>
          </a:xfrm>
          <a:prstGeom prst="rect">
            <a:avLst/>
          </a:prstGeom>
        </p:spPr>
      </p:pic>
      <p:cxnSp>
        <p:nvCxnSpPr>
          <p:cNvPr id="13" name="Connector: Elbow 12">
            <a:extLst>
              <a:ext uri="{FF2B5EF4-FFF2-40B4-BE49-F238E27FC236}">
                <a16:creationId xmlns:a16="http://schemas.microsoft.com/office/drawing/2014/main" id="{3B141FC8-87D0-B38A-5FB7-EFE72186A0AE}"/>
              </a:ext>
            </a:extLst>
          </p:cNvPr>
          <p:cNvCxnSpPr/>
          <p:nvPr/>
        </p:nvCxnSpPr>
        <p:spPr>
          <a:xfrm rot="10800000" flipV="1">
            <a:off x="5448301" y="2000249"/>
            <a:ext cx="2028825" cy="2571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8D5E8AF-3825-419C-224B-0425E2D52DD7}"/>
              </a:ext>
            </a:extLst>
          </p:cNvPr>
          <p:cNvCxnSpPr/>
          <p:nvPr/>
        </p:nvCxnSpPr>
        <p:spPr>
          <a:xfrm rot="10800000" flipV="1">
            <a:off x="3924300" y="3153322"/>
            <a:ext cx="3952875" cy="5137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DD810D39-7878-C59A-EC4B-D6126C709F26}"/>
              </a:ext>
            </a:extLst>
          </p:cNvPr>
          <p:cNvCxnSpPr>
            <a:cxnSpLocks/>
          </p:cNvCxnSpPr>
          <p:nvPr/>
        </p:nvCxnSpPr>
        <p:spPr>
          <a:xfrm rot="10800000" flipV="1">
            <a:off x="4880335" y="3526654"/>
            <a:ext cx="2994297" cy="15048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56CCB3B9-D54F-7A2B-A43E-CE2457FD5B73}"/>
              </a:ext>
            </a:extLst>
          </p:cNvPr>
          <p:cNvCxnSpPr>
            <a:cxnSpLocks/>
          </p:cNvCxnSpPr>
          <p:nvPr/>
        </p:nvCxnSpPr>
        <p:spPr>
          <a:xfrm rot="10800000" flipV="1">
            <a:off x="5314952" y="3809257"/>
            <a:ext cx="2559680" cy="19724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962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20f467023f1_0_1"/>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4. Median ABV AND IBU by State</a:t>
            </a:r>
            <a:endParaRPr/>
          </a:p>
        </p:txBody>
      </p:sp>
      <p:sp>
        <p:nvSpPr>
          <p:cNvPr id="260" name="Google Shape;260;g20f467023f1_0_1"/>
          <p:cNvSpPr txBox="1"/>
          <p:nvPr/>
        </p:nvSpPr>
        <p:spPr>
          <a:xfrm>
            <a:off x="7822275" y="1319025"/>
            <a:ext cx="4225800" cy="4938000"/>
          </a:xfrm>
          <a:prstGeom prst="rect">
            <a:avLst/>
          </a:prstGeom>
          <a:noFill/>
          <a:ln>
            <a:noFill/>
          </a:ln>
        </p:spPr>
        <p:txBody>
          <a:bodyPr spcFirstLastPara="1" wrap="square" lIns="91425" tIns="45700" rIns="91425" bIns="45700" anchor="t" anchorCtr="0">
            <a:noAutofit/>
          </a:bodyPr>
          <a:lstStyle/>
          <a:p>
            <a:pPr marL="914400" marR="0" lvl="0" indent="0" algn="l" rtl="0">
              <a:lnSpc>
                <a:spcPct val="90000"/>
              </a:lnSpc>
              <a:spcBef>
                <a:spcPts val="1000"/>
              </a:spcBef>
              <a:spcAft>
                <a:spcPts val="0"/>
              </a:spcAft>
              <a:buNone/>
            </a:pPr>
            <a:endParaRPr sz="1800">
              <a:solidFill>
                <a:srgbClr val="292929"/>
              </a:solidFill>
              <a:latin typeface="Trebuchet MS"/>
              <a:ea typeface="Trebuchet MS"/>
              <a:cs typeface="Trebuchet MS"/>
              <a:sym typeface="Trebuchet MS"/>
            </a:endParaRPr>
          </a:p>
          <a:p>
            <a:pPr marL="457200" marR="0" lvl="0" indent="-368300" algn="l" rtl="0">
              <a:lnSpc>
                <a:spcPct val="90000"/>
              </a:lnSpc>
              <a:spcBef>
                <a:spcPts val="100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KS has the lowest Median IBU, while WV has the highest Median IBU.</a:t>
            </a:r>
            <a:endParaRPr sz="2200">
              <a:solidFill>
                <a:srgbClr val="292929"/>
              </a:solidFill>
              <a:latin typeface="Trebuchet MS"/>
              <a:ea typeface="Trebuchet MS"/>
              <a:cs typeface="Trebuchet MS"/>
              <a:sym typeface="Trebuchet MS"/>
            </a:endParaRPr>
          </a:p>
          <a:p>
            <a:pPr marL="457200" marR="0" lvl="0" indent="0" algn="l" rtl="0">
              <a:lnSpc>
                <a:spcPct val="90000"/>
              </a:lnSpc>
              <a:spcBef>
                <a:spcPts val="1000"/>
              </a:spcBef>
              <a:spcAft>
                <a:spcPts val="0"/>
              </a:spcAft>
              <a:buNone/>
            </a:pPr>
            <a:endParaRPr sz="2200">
              <a:solidFill>
                <a:srgbClr val="292929"/>
              </a:solidFill>
              <a:latin typeface="Trebuchet MS"/>
              <a:ea typeface="Trebuchet MS"/>
              <a:cs typeface="Trebuchet MS"/>
              <a:sym typeface="Trebuchet MS"/>
            </a:endParaRPr>
          </a:p>
          <a:p>
            <a:pPr marL="457200" marR="0" lvl="0" indent="-368300" algn="l" rtl="0">
              <a:lnSpc>
                <a:spcPct val="90000"/>
              </a:lnSpc>
              <a:spcBef>
                <a:spcPts val="100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Utah has the lowest Median ABV, while DC has the highest median ABV.</a:t>
            </a:r>
            <a:endParaRPr sz="2200">
              <a:solidFill>
                <a:srgbClr val="292929"/>
              </a:solidFill>
              <a:latin typeface="Trebuchet MS"/>
              <a:ea typeface="Trebuchet MS"/>
              <a:cs typeface="Trebuchet MS"/>
              <a:sym typeface="Trebuchet MS"/>
            </a:endParaRPr>
          </a:p>
          <a:p>
            <a:pPr marL="457200" marR="0" lvl="0" indent="0" algn="l" rtl="0">
              <a:lnSpc>
                <a:spcPct val="90000"/>
              </a:lnSpc>
              <a:spcBef>
                <a:spcPts val="1000"/>
              </a:spcBef>
              <a:spcAft>
                <a:spcPts val="0"/>
              </a:spcAft>
              <a:buNone/>
            </a:pPr>
            <a:endParaRPr sz="2200">
              <a:solidFill>
                <a:srgbClr val="292929"/>
              </a:solidFill>
              <a:latin typeface="Trebuchet MS"/>
              <a:ea typeface="Trebuchet MS"/>
              <a:cs typeface="Trebuchet MS"/>
              <a:sym typeface="Trebuchet MS"/>
            </a:endParaRPr>
          </a:p>
          <a:p>
            <a:pPr marL="457200" marR="0" lvl="0" indent="-368300" algn="l" rtl="0">
              <a:lnSpc>
                <a:spcPct val="90000"/>
              </a:lnSpc>
              <a:spcBef>
                <a:spcPts val="100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It is interesting that </a:t>
            </a:r>
            <a:r>
              <a:rPr lang="en-US" sz="2250">
                <a:solidFill>
                  <a:srgbClr val="202124"/>
                </a:solidFill>
                <a:highlight>
                  <a:srgbClr val="FFFFFF"/>
                </a:highlight>
                <a:latin typeface="Roboto"/>
                <a:ea typeface="Roboto"/>
                <a:cs typeface="Roboto"/>
                <a:sym typeface="Roboto"/>
              </a:rPr>
              <a:t>West Virginia</a:t>
            </a:r>
            <a:r>
              <a:rPr lang="en-US" sz="2200">
                <a:solidFill>
                  <a:srgbClr val="292929"/>
                </a:solidFill>
                <a:latin typeface="Trebuchet MS"/>
                <a:ea typeface="Trebuchet MS"/>
                <a:cs typeface="Trebuchet MS"/>
                <a:sym typeface="Trebuchet MS"/>
              </a:rPr>
              <a:t> has both the highest IBU and ABV</a:t>
            </a:r>
            <a:endParaRPr sz="2200">
              <a:solidFill>
                <a:srgbClr val="292929"/>
              </a:solidFill>
              <a:latin typeface="Trebuchet MS"/>
              <a:ea typeface="Trebuchet MS"/>
              <a:cs typeface="Trebuchet MS"/>
              <a:sym typeface="Trebuchet MS"/>
            </a:endParaRPr>
          </a:p>
        </p:txBody>
      </p:sp>
      <p:pic>
        <p:nvPicPr>
          <p:cNvPr id="261" name="Google Shape;261;g20f467023f1_0_1"/>
          <p:cNvPicPr preferRelativeResize="0"/>
          <p:nvPr/>
        </p:nvPicPr>
        <p:blipFill>
          <a:blip r:embed="rId3">
            <a:alphaModFix/>
          </a:blip>
          <a:stretch>
            <a:fillRect/>
          </a:stretch>
        </p:blipFill>
        <p:spPr>
          <a:xfrm>
            <a:off x="218450" y="1434800"/>
            <a:ext cx="7603825" cy="4692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g20f729a012d_0_2"/>
          <p:cNvPicPr preferRelativeResize="0"/>
          <p:nvPr/>
        </p:nvPicPr>
        <p:blipFill>
          <a:blip r:embed="rId3">
            <a:alphaModFix/>
          </a:blip>
          <a:stretch>
            <a:fillRect/>
          </a:stretch>
        </p:blipFill>
        <p:spPr>
          <a:xfrm>
            <a:off x="5184275" y="1063949"/>
            <a:ext cx="3336774" cy="3181551"/>
          </a:xfrm>
          <a:prstGeom prst="rect">
            <a:avLst/>
          </a:prstGeom>
          <a:noFill/>
          <a:ln>
            <a:noFill/>
          </a:ln>
        </p:spPr>
      </p:pic>
      <p:sp>
        <p:nvSpPr>
          <p:cNvPr id="267" name="Google Shape;267;g20f729a012d_0_2"/>
          <p:cNvSpPr txBox="1">
            <a:spLocks noGrp="1"/>
          </p:cNvSpPr>
          <p:nvPr>
            <p:ph type="title"/>
          </p:nvPr>
        </p:nvSpPr>
        <p:spPr>
          <a:xfrm>
            <a:off x="86425"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4. Median ABV AND IBU (The Big 5)</a:t>
            </a:r>
            <a:endParaRPr/>
          </a:p>
        </p:txBody>
      </p:sp>
      <p:sp>
        <p:nvSpPr>
          <p:cNvPr id="268" name="Google Shape;268;g20f729a012d_0_2"/>
          <p:cNvSpPr txBox="1"/>
          <p:nvPr/>
        </p:nvSpPr>
        <p:spPr>
          <a:xfrm>
            <a:off x="8275375" y="864338"/>
            <a:ext cx="3688200" cy="4463400"/>
          </a:xfrm>
          <a:prstGeom prst="rect">
            <a:avLst/>
          </a:prstGeom>
          <a:noFill/>
          <a:ln>
            <a:noFill/>
          </a:ln>
        </p:spPr>
        <p:txBody>
          <a:bodyPr spcFirstLastPara="1" wrap="square" lIns="91425" tIns="45700" rIns="91425" bIns="45700" anchor="t" anchorCtr="0">
            <a:noAutofit/>
          </a:bodyPr>
          <a:lstStyle/>
          <a:p>
            <a:pPr marL="914400" marR="0" lvl="0" indent="0" algn="l" rtl="0">
              <a:lnSpc>
                <a:spcPct val="90000"/>
              </a:lnSpc>
              <a:spcBef>
                <a:spcPts val="1000"/>
              </a:spcBef>
              <a:spcAft>
                <a:spcPts val="0"/>
              </a:spcAft>
              <a:buNone/>
            </a:pPr>
            <a:endParaRPr sz="1800">
              <a:solidFill>
                <a:srgbClr val="292929"/>
              </a:solidFill>
              <a:latin typeface="Trebuchet MS"/>
              <a:ea typeface="Trebuchet MS"/>
              <a:cs typeface="Trebuchet MS"/>
              <a:sym typeface="Trebuchet MS"/>
            </a:endParaRPr>
          </a:p>
          <a:p>
            <a:pPr marL="457200" marR="0" lvl="0" indent="-368300" algn="l" rtl="0">
              <a:lnSpc>
                <a:spcPct val="90000"/>
              </a:lnSpc>
              <a:spcBef>
                <a:spcPts val="100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All states produce beers around 5% ~ 6% ABV, which is favorable for us, because our beer has ABV at 5%, our beer lineup is well positioned!</a:t>
            </a:r>
            <a:endParaRPr sz="2200">
              <a:solidFill>
                <a:srgbClr val="292929"/>
              </a:solidFill>
              <a:latin typeface="Trebuchet MS"/>
              <a:ea typeface="Trebuchet MS"/>
              <a:cs typeface="Trebuchet MS"/>
              <a:sym typeface="Trebuchet MS"/>
            </a:endParaRPr>
          </a:p>
          <a:p>
            <a:pPr marL="457200" marR="0" lvl="0" indent="0" algn="l" rtl="0">
              <a:lnSpc>
                <a:spcPct val="90000"/>
              </a:lnSpc>
              <a:spcBef>
                <a:spcPts val="1000"/>
              </a:spcBef>
              <a:spcAft>
                <a:spcPts val="0"/>
              </a:spcAft>
              <a:buNone/>
            </a:pPr>
            <a:endParaRPr sz="2200">
              <a:solidFill>
                <a:srgbClr val="292929"/>
              </a:solidFill>
              <a:latin typeface="Trebuchet MS"/>
              <a:ea typeface="Trebuchet MS"/>
              <a:cs typeface="Trebuchet MS"/>
              <a:sym typeface="Trebuchet MS"/>
            </a:endParaRPr>
          </a:p>
          <a:p>
            <a:pPr marL="457200" marR="0" lvl="0" indent="-368300" algn="l" rtl="0">
              <a:lnSpc>
                <a:spcPct val="90000"/>
              </a:lnSpc>
              <a:spcBef>
                <a:spcPts val="100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Question: TX has lowest Median IBU, close to 35, are people in TX appreciate lower IBU beer? Our budweiser beer have IBU of 10~12. Selling more to TX is potentially worth looking at!</a:t>
            </a:r>
            <a:endParaRPr sz="2200">
              <a:solidFill>
                <a:srgbClr val="292929"/>
              </a:solidFill>
              <a:latin typeface="Trebuchet MS"/>
              <a:ea typeface="Trebuchet MS"/>
              <a:cs typeface="Trebuchet MS"/>
              <a:sym typeface="Trebuchet MS"/>
            </a:endParaRPr>
          </a:p>
          <a:p>
            <a:pPr marL="457200" marR="0" lvl="0" indent="0" algn="l" rtl="0">
              <a:lnSpc>
                <a:spcPct val="90000"/>
              </a:lnSpc>
              <a:spcBef>
                <a:spcPts val="1000"/>
              </a:spcBef>
              <a:spcAft>
                <a:spcPts val="0"/>
              </a:spcAft>
              <a:buNone/>
            </a:pPr>
            <a:endParaRPr sz="2200">
              <a:solidFill>
                <a:srgbClr val="292929"/>
              </a:solidFill>
              <a:latin typeface="Trebuchet MS"/>
              <a:ea typeface="Trebuchet MS"/>
              <a:cs typeface="Trebuchet MS"/>
              <a:sym typeface="Trebuchet MS"/>
            </a:endParaRPr>
          </a:p>
        </p:txBody>
      </p:sp>
      <p:pic>
        <p:nvPicPr>
          <p:cNvPr id="269" name="Google Shape;269;g20f729a012d_0_2"/>
          <p:cNvPicPr preferRelativeResize="0"/>
          <p:nvPr/>
        </p:nvPicPr>
        <p:blipFill>
          <a:blip r:embed="rId4">
            <a:alphaModFix/>
          </a:blip>
          <a:stretch>
            <a:fillRect/>
          </a:stretch>
        </p:blipFill>
        <p:spPr>
          <a:xfrm>
            <a:off x="215250" y="1063950"/>
            <a:ext cx="5547575" cy="4453125"/>
          </a:xfrm>
          <a:prstGeom prst="rect">
            <a:avLst/>
          </a:prstGeom>
          <a:noFill/>
          <a:ln>
            <a:noFill/>
          </a:ln>
        </p:spPr>
      </p:pic>
      <p:sp>
        <p:nvSpPr>
          <p:cNvPr id="270" name="Google Shape;270;g20f729a012d_0_2"/>
          <p:cNvSpPr txBox="1"/>
          <p:nvPr/>
        </p:nvSpPr>
        <p:spPr>
          <a:xfrm>
            <a:off x="5941938" y="4084075"/>
            <a:ext cx="2154300" cy="2586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600">
                <a:solidFill>
                  <a:srgbClr val="AC1F2E"/>
                </a:solidFill>
                <a:highlight>
                  <a:srgbClr val="FFFFFF"/>
                </a:highlight>
              </a:rPr>
              <a:t>Stats</a:t>
            </a:r>
            <a:endParaRPr sz="1600">
              <a:solidFill>
                <a:srgbClr val="AC1F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US" sz="1600">
                <a:solidFill>
                  <a:srgbClr val="333333"/>
                </a:solidFill>
                <a:highlight>
                  <a:srgbClr val="FFFFFF"/>
                </a:highlight>
              </a:rPr>
              <a:t>ABV % – 4% ~ 5.0%</a:t>
            </a:r>
            <a:endParaRPr sz="1600">
              <a:solidFill>
                <a:srgbClr val="333333"/>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US" sz="1600">
                <a:solidFill>
                  <a:srgbClr val="333333"/>
                </a:solidFill>
                <a:highlight>
                  <a:srgbClr val="FFFFFF"/>
                </a:highlight>
              </a:rPr>
              <a:t>IBU – 10 ~ 12</a:t>
            </a:r>
            <a:endParaRPr sz="1600">
              <a:solidFill>
                <a:srgbClr val="333333"/>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US" sz="1600">
                <a:solidFill>
                  <a:srgbClr val="333333"/>
                </a:solidFill>
                <a:highlight>
                  <a:srgbClr val="FFFFFF"/>
                </a:highlight>
              </a:rPr>
              <a:t>CAL – 145</a:t>
            </a:r>
            <a:endParaRPr sz="1600">
              <a:solidFill>
                <a:srgbClr val="333333"/>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US" sz="1600">
                <a:solidFill>
                  <a:srgbClr val="333333"/>
                </a:solidFill>
                <a:highlight>
                  <a:srgbClr val="FFFFFF"/>
                </a:highlight>
              </a:rPr>
              <a:t>CARB – 10.6 Grams</a:t>
            </a:r>
            <a:endParaRPr sz="1600">
              <a:solidFill>
                <a:srgbClr val="333333"/>
              </a:solidFill>
              <a:highlight>
                <a:srgbClr val="FFFFFF"/>
              </a:highlight>
            </a:endParaRPr>
          </a:p>
          <a:p>
            <a:pPr marL="0" lvl="0" indent="0" algn="l" rtl="0">
              <a:spcBef>
                <a:spcPts val="1200"/>
              </a:spcBef>
              <a:spcAft>
                <a:spcPts val="0"/>
              </a:spcAft>
              <a:buNone/>
            </a:pPr>
            <a:endParaRPr>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20f467023f1_0_8"/>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5. Top 5 ABV Beer In Each State</a:t>
            </a:r>
            <a:endParaRPr/>
          </a:p>
        </p:txBody>
      </p:sp>
      <p:sp>
        <p:nvSpPr>
          <p:cNvPr id="276" name="Google Shape;276;g20f467023f1_0_8"/>
          <p:cNvSpPr txBox="1"/>
          <p:nvPr/>
        </p:nvSpPr>
        <p:spPr>
          <a:xfrm>
            <a:off x="7314500" y="1434792"/>
            <a:ext cx="6617700" cy="492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solidFill>
                  <a:schemeClr val="dk1"/>
                </a:solidFill>
                <a:highlight>
                  <a:srgbClr val="FFFFFF"/>
                </a:highlight>
                <a:latin typeface="Trebuchet MS"/>
                <a:ea typeface="Trebuchet MS"/>
                <a:cs typeface="Trebuchet MS"/>
                <a:sym typeface="Trebuchet MS"/>
              </a:rPr>
              <a:t>1.Lee Hill Series Vol. 5 - Belgian Style Quadrupel Ale</a:t>
            </a:r>
            <a:endParaRPr b="1">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a:solidFill>
                  <a:schemeClr val="dk1"/>
                </a:solidFill>
                <a:highlight>
                  <a:srgbClr val="FFFFFF"/>
                </a:highlight>
                <a:latin typeface="Trebuchet MS"/>
                <a:ea typeface="Trebuchet MS"/>
                <a:cs typeface="Trebuchet MS"/>
                <a:sym typeface="Trebuchet MS"/>
              </a:rPr>
              <a:t>From Boulder,Colorado</a:t>
            </a:r>
            <a:endParaRPr>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a:solidFill>
                  <a:schemeClr val="dk1"/>
                </a:solidFill>
                <a:highlight>
                  <a:srgbClr val="FFFFFF"/>
                </a:highlight>
                <a:latin typeface="Trebuchet MS"/>
                <a:ea typeface="Trebuchet MS"/>
                <a:cs typeface="Trebuchet MS"/>
                <a:sym typeface="Trebuchet MS"/>
              </a:rPr>
              <a:t>ABV:0.128</a:t>
            </a:r>
            <a:endParaRPr>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endParaRPr>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r>
              <a:rPr lang="en-US" b="1">
                <a:solidFill>
                  <a:schemeClr val="dk1"/>
                </a:solidFill>
                <a:highlight>
                  <a:srgbClr val="FFFFFF"/>
                </a:highlight>
                <a:latin typeface="Trebuchet MS"/>
                <a:ea typeface="Trebuchet MS"/>
                <a:cs typeface="Trebuchet MS"/>
                <a:sym typeface="Trebuchet MS"/>
              </a:rPr>
              <a:t>2.  </a:t>
            </a:r>
            <a:r>
              <a:rPr lang="en-US" b="1">
                <a:solidFill>
                  <a:schemeClr val="dk1"/>
                </a:solidFill>
                <a:latin typeface="Trebuchet MS"/>
                <a:ea typeface="Trebuchet MS"/>
                <a:cs typeface="Trebuchet MS"/>
                <a:sym typeface="Trebuchet MS"/>
              </a:rPr>
              <a:t>London Balling</a:t>
            </a:r>
            <a:endParaRPr b="1">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a:solidFill>
                  <a:schemeClr val="dk1"/>
                </a:solidFill>
                <a:latin typeface="Trebuchet MS"/>
                <a:ea typeface="Trebuchet MS"/>
                <a:cs typeface="Trebuchet MS"/>
                <a:sym typeface="Trebuchet MS"/>
              </a:rPr>
              <a:t>From:Evansville,</a:t>
            </a:r>
            <a:r>
              <a:rPr lang="en-US">
                <a:solidFill>
                  <a:schemeClr val="dk1"/>
                </a:solidFill>
                <a:highlight>
                  <a:srgbClr val="FFFFFF"/>
                </a:highlight>
                <a:latin typeface="Trebuchet MS"/>
                <a:ea typeface="Trebuchet MS"/>
                <a:cs typeface="Trebuchet MS"/>
                <a:sym typeface="Trebuchet MS"/>
              </a:rPr>
              <a:t>Kentucky</a:t>
            </a:r>
            <a:endParaRPr>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a:solidFill>
                  <a:schemeClr val="dk1"/>
                </a:solidFill>
                <a:latin typeface="Trebuchet MS"/>
                <a:ea typeface="Trebuchet MS"/>
                <a:cs typeface="Trebuchet MS"/>
                <a:sym typeface="Trebuchet MS"/>
              </a:rPr>
              <a:t>ABV:0.125</a:t>
            </a:r>
            <a:endParaRPr>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en-US" b="1">
                <a:solidFill>
                  <a:schemeClr val="dk1"/>
                </a:solidFill>
                <a:latin typeface="Trebuchet MS"/>
                <a:ea typeface="Trebuchet MS"/>
                <a:cs typeface="Trebuchet MS"/>
                <a:sym typeface="Trebuchet MS"/>
              </a:rPr>
              <a:t>3. </a:t>
            </a:r>
            <a:r>
              <a:rPr lang="en-US" b="1">
                <a:solidFill>
                  <a:schemeClr val="dk1"/>
                </a:solidFill>
                <a:highlight>
                  <a:srgbClr val="FFFFFF"/>
                </a:highlight>
                <a:latin typeface="Trebuchet MS"/>
                <a:ea typeface="Trebuchet MS"/>
                <a:cs typeface="Trebuchet MS"/>
                <a:sym typeface="Trebuchet MS"/>
              </a:rPr>
              <a:t>Csar</a:t>
            </a:r>
            <a:endParaRPr b="1">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a:solidFill>
                  <a:schemeClr val="dk1"/>
                </a:solidFill>
                <a:highlight>
                  <a:srgbClr val="FFFFFF"/>
                </a:highlight>
                <a:latin typeface="Trebuchet MS"/>
                <a:ea typeface="Trebuchet MS"/>
                <a:cs typeface="Trebuchet MS"/>
                <a:sym typeface="Trebuchet MS"/>
              </a:rPr>
              <a:t>From: Louisville,Indiana</a:t>
            </a:r>
            <a:endParaRPr>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a:solidFill>
                  <a:schemeClr val="dk1"/>
                </a:solidFill>
                <a:highlight>
                  <a:srgbClr val="FFFFFF"/>
                </a:highlight>
                <a:latin typeface="Trebuchet MS"/>
                <a:ea typeface="Trebuchet MS"/>
                <a:cs typeface="Trebuchet MS"/>
                <a:sym typeface="Trebuchet MS"/>
              </a:rPr>
              <a:t>AVB:0.120</a:t>
            </a:r>
            <a:endParaRPr>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endParaRPr>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r>
              <a:rPr lang="en-US" b="1">
                <a:solidFill>
                  <a:schemeClr val="dk1"/>
                </a:solidFill>
                <a:highlight>
                  <a:srgbClr val="FFFFFF"/>
                </a:highlight>
                <a:latin typeface="Trebuchet MS"/>
                <a:ea typeface="Trebuchet MS"/>
                <a:cs typeface="Trebuchet MS"/>
                <a:sym typeface="Trebuchet MS"/>
              </a:rPr>
              <a:t>4. </a:t>
            </a:r>
            <a:r>
              <a:rPr lang="en-US" b="1">
                <a:solidFill>
                  <a:schemeClr val="dk1"/>
                </a:solidFill>
                <a:latin typeface="Trebuchet MS"/>
                <a:ea typeface="Trebuchet MS"/>
                <a:cs typeface="Trebuchet MS"/>
                <a:sym typeface="Trebuchet MS"/>
              </a:rPr>
              <a:t>Lee Hill Series Vol. 4 - Manhattan Style Rye Ale</a:t>
            </a:r>
            <a:endParaRPr b="1">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a:solidFill>
                  <a:schemeClr val="dk1"/>
                </a:solidFill>
                <a:latin typeface="Trebuchet MS"/>
                <a:ea typeface="Trebuchet MS"/>
                <a:cs typeface="Trebuchet MS"/>
                <a:sym typeface="Trebuchet MS"/>
              </a:rPr>
              <a:t>From: </a:t>
            </a:r>
            <a:r>
              <a:rPr lang="en-US">
                <a:solidFill>
                  <a:schemeClr val="dk1"/>
                </a:solidFill>
                <a:highlight>
                  <a:srgbClr val="FFFFFF"/>
                </a:highlight>
                <a:latin typeface="Trebuchet MS"/>
                <a:ea typeface="Trebuchet MS"/>
                <a:cs typeface="Trebuchet MS"/>
                <a:sym typeface="Trebuchet MS"/>
              </a:rPr>
              <a:t>Boulder,</a:t>
            </a:r>
            <a:r>
              <a:rPr lang="en-US">
                <a:solidFill>
                  <a:schemeClr val="dk1"/>
                </a:solidFill>
                <a:latin typeface="Trebuchet MS"/>
                <a:ea typeface="Trebuchet MS"/>
                <a:cs typeface="Trebuchet MS"/>
                <a:sym typeface="Trebuchet MS"/>
              </a:rPr>
              <a:t>Colorado</a:t>
            </a:r>
            <a:endParaRPr>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a:solidFill>
                  <a:schemeClr val="dk1"/>
                </a:solidFill>
                <a:latin typeface="Trebuchet MS"/>
                <a:ea typeface="Trebuchet MS"/>
                <a:cs typeface="Trebuchet MS"/>
                <a:sym typeface="Trebuchet MS"/>
              </a:rPr>
              <a:t>ABV:0.104</a:t>
            </a:r>
            <a:endParaRPr>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en-US" b="1">
                <a:solidFill>
                  <a:schemeClr val="dk1"/>
                </a:solidFill>
                <a:latin typeface="Trebuchet MS"/>
                <a:ea typeface="Trebuchet MS"/>
                <a:cs typeface="Trebuchet MS"/>
                <a:sym typeface="Trebuchet MS"/>
              </a:rPr>
              <a:t>5. 4Beans</a:t>
            </a:r>
            <a:endParaRPr b="1">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a:solidFill>
                  <a:schemeClr val="dk1"/>
                </a:solidFill>
                <a:latin typeface="Trebuchet MS"/>
                <a:ea typeface="Trebuchet MS"/>
                <a:cs typeface="Trebuchet MS"/>
                <a:sym typeface="Trebuchet MS"/>
              </a:rPr>
              <a:t>From: Brooklyn, New York </a:t>
            </a:r>
            <a:endParaRPr>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a:solidFill>
                  <a:schemeClr val="dk1"/>
                </a:solidFill>
                <a:latin typeface="Trebuchet MS"/>
                <a:ea typeface="Trebuchet MS"/>
                <a:cs typeface="Trebuchet MS"/>
                <a:sym typeface="Trebuchet MS"/>
              </a:rPr>
              <a:t>ABV:</a:t>
            </a:r>
            <a:r>
              <a:rPr lang="en-US">
                <a:solidFill>
                  <a:schemeClr val="dk1"/>
                </a:solidFill>
                <a:highlight>
                  <a:srgbClr val="FFFFFF"/>
                </a:highlight>
                <a:latin typeface="Trebuchet MS"/>
                <a:ea typeface="Trebuchet MS"/>
                <a:cs typeface="Trebuchet MS"/>
                <a:sym typeface="Trebuchet MS"/>
              </a:rPr>
              <a:t>0.100</a:t>
            </a:r>
            <a:endParaRPr>
              <a:solidFill>
                <a:schemeClr val="dk1"/>
              </a:solidFill>
              <a:latin typeface="Trebuchet MS"/>
              <a:ea typeface="Trebuchet MS"/>
              <a:cs typeface="Trebuchet MS"/>
              <a:sym typeface="Trebuchet MS"/>
            </a:endParaRPr>
          </a:p>
        </p:txBody>
      </p:sp>
      <p:pic>
        <p:nvPicPr>
          <p:cNvPr id="277" name="Google Shape;277;g20f467023f1_0_8"/>
          <p:cNvPicPr preferRelativeResize="0"/>
          <p:nvPr/>
        </p:nvPicPr>
        <p:blipFill>
          <a:blip r:embed="rId3">
            <a:alphaModFix/>
          </a:blip>
          <a:stretch>
            <a:fillRect/>
          </a:stretch>
        </p:blipFill>
        <p:spPr>
          <a:xfrm>
            <a:off x="193850" y="1390375"/>
            <a:ext cx="7040349" cy="4348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20f467023f1_0_15"/>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5. Top 5 IBU Beer In Each State</a:t>
            </a:r>
            <a:endParaRPr/>
          </a:p>
        </p:txBody>
      </p:sp>
      <p:sp>
        <p:nvSpPr>
          <p:cNvPr id="283" name="Google Shape;283;g20f467023f1_0_15"/>
          <p:cNvSpPr txBox="1"/>
          <p:nvPr/>
        </p:nvSpPr>
        <p:spPr>
          <a:xfrm>
            <a:off x="7449175" y="1486567"/>
            <a:ext cx="6617700" cy="492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600" b="1">
                <a:solidFill>
                  <a:schemeClr val="dk1"/>
                </a:solidFill>
                <a:highlight>
                  <a:srgbClr val="FFFFFF"/>
                </a:highlight>
                <a:latin typeface="Trebuchet MS"/>
                <a:ea typeface="Trebuchet MS"/>
                <a:cs typeface="Trebuchet MS"/>
                <a:sym typeface="Trebuchet MS"/>
              </a:rPr>
              <a:t>1.</a:t>
            </a:r>
            <a:r>
              <a:rPr lang="en-US" sz="1600">
                <a:solidFill>
                  <a:schemeClr val="dk1"/>
                </a:solidFill>
                <a:highlight>
                  <a:srgbClr val="FFFFFF"/>
                </a:highlight>
                <a:latin typeface="Trebuchet MS"/>
                <a:ea typeface="Trebuchet MS"/>
                <a:cs typeface="Trebuchet MS"/>
                <a:sym typeface="Trebuchet MS"/>
              </a:rPr>
              <a:t>Bitter Bitch Imperial IPA</a:t>
            </a:r>
            <a:endParaRPr sz="1600" b="1">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sz="1600">
                <a:solidFill>
                  <a:schemeClr val="dk1"/>
                </a:solidFill>
                <a:highlight>
                  <a:srgbClr val="FFFFFF"/>
                </a:highlight>
                <a:latin typeface="Trebuchet MS"/>
                <a:ea typeface="Trebuchet MS"/>
                <a:cs typeface="Trebuchet MS"/>
                <a:sym typeface="Trebuchet MS"/>
              </a:rPr>
              <a:t>From Astoria,Oregon</a:t>
            </a:r>
            <a:endParaRPr sz="160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sz="1600">
                <a:solidFill>
                  <a:schemeClr val="dk1"/>
                </a:solidFill>
                <a:highlight>
                  <a:srgbClr val="FFFFFF"/>
                </a:highlight>
                <a:latin typeface="Trebuchet MS"/>
                <a:ea typeface="Trebuchet MS"/>
                <a:cs typeface="Trebuchet MS"/>
                <a:sym typeface="Trebuchet MS"/>
              </a:rPr>
              <a:t>IBU:138</a:t>
            </a:r>
            <a:endParaRPr sz="160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endParaRPr sz="160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r>
              <a:rPr lang="en-US" sz="1600" b="1">
                <a:solidFill>
                  <a:schemeClr val="dk1"/>
                </a:solidFill>
                <a:highlight>
                  <a:srgbClr val="FFFFFF"/>
                </a:highlight>
                <a:latin typeface="Trebuchet MS"/>
                <a:ea typeface="Trebuchet MS"/>
                <a:cs typeface="Trebuchet MS"/>
                <a:sym typeface="Trebuchet MS"/>
              </a:rPr>
              <a:t>2.  </a:t>
            </a:r>
            <a:r>
              <a:rPr lang="en-US" sz="1600">
                <a:solidFill>
                  <a:schemeClr val="dk1"/>
                </a:solidFill>
                <a:latin typeface="Trebuchet MS"/>
                <a:ea typeface="Trebuchet MS"/>
                <a:cs typeface="Trebuchet MS"/>
                <a:sym typeface="Trebuchet MS"/>
              </a:rPr>
              <a:t>Troopers Alley IPA</a:t>
            </a:r>
            <a:endParaRPr sz="1600" b="1">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sz="1600">
                <a:solidFill>
                  <a:schemeClr val="dk1"/>
                </a:solidFill>
                <a:latin typeface="Trebuchet MS"/>
                <a:ea typeface="Trebuchet MS"/>
                <a:cs typeface="Trebuchet MS"/>
                <a:sym typeface="Trebuchet MS"/>
              </a:rPr>
              <a:t>From:Abingdon,</a:t>
            </a:r>
            <a:r>
              <a:rPr lang="en-US" sz="1600">
                <a:solidFill>
                  <a:schemeClr val="dk1"/>
                </a:solidFill>
                <a:highlight>
                  <a:srgbClr val="FFFFFF"/>
                </a:highlight>
                <a:latin typeface="Trebuchet MS"/>
                <a:ea typeface="Trebuchet MS"/>
                <a:cs typeface="Trebuchet MS"/>
                <a:sym typeface="Trebuchet MS"/>
              </a:rPr>
              <a:t>VA</a:t>
            </a:r>
            <a:endParaRPr sz="160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sz="1600">
                <a:solidFill>
                  <a:schemeClr val="dk1"/>
                </a:solidFill>
                <a:latin typeface="Trebuchet MS"/>
                <a:ea typeface="Trebuchet MS"/>
                <a:cs typeface="Trebuchet MS"/>
                <a:sym typeface="Trebuchet MS"/>
              </a:rPr>
              <a:t>IBU:</a:t>
            </a:r>
            <a:r>
              <a:rPr lang="en-US" sz="1600">
                <a:highlight>
                  <a:srgbClr val="FFFFFF"/>
                </a:highlight>
                <a:latin typeface="Trebuchet MS"/>
                <a:ea typeface="Trebuchet MS"/>
                <a:cs typeface="Trebuchet MS"/>
                <a:sym typeface="Trebuchet MS"/>
              </a:rPr>
              <a:t>135</a:t>
            </a:r>
            <a:endParaRPr sz="160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1600">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en-US" sz="1600" b="1">
                <a:solidFill>
                  <a:schemeClr val="dk1"/>
                </a:solidFill>
                <a:latin typeface="Trebuchet MS"/>
                <a:ea typeface="Trebuchet MS"/>
                <a:cs typeface="Trebuchet MS"/>
                <a:sym typeface="Trebuchet MS"/>
              </a:rPr>
              <a:t>3. </a:t>
            </a:r>
            <a:r>
              <a:rPr lang="en-US" sz="1600">
                <a:solidFill>
                  <a:schemeClr val="dk1"/>
                </a:solidFill>
                <a:highlight>
                  <a:srgbClr val="FFFFFF"/>
                </a:highlight>
                <a:latin typeface="Trebuchet MS"/>
                <a:ea typeface="Trebuchet MS"/>
                <a:cs typeface="Trebuchet MS"/>
                <a:sym typeface="Trebuchet MS"/>
              </a:rPr>
              <a:t>Dead-Eye DIPA</a:t>
            </a:r>
            <a:endParaRPr sz="1600" b="1">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sz="1600">
                <a:solidFill>
                  <a:schemeClr val="dk1"/>
                </a:solidFill>
                <a:highlight>
                  <a:srgbClr val="FFFFFF"/>
                </a:highlight>
                <a:latin typeface="Trebuchet MS"/>
                <a:ea typeface="Trebuchet MS"/>
                <a:cs typeface="Trebuchet MS"/>
                <a:sym typeface="Trebuchet MS"/>
              </a:rPr>
              <a:t>From: Gloucester,MA</a:t>
            </a:r>
            <a:endParaRPr sz="160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sz="1600">
                <a:solidFill>
                  <a:schemeClr val="dk1"/>
                </a:solidFill>
                <a:highlight>
                  <a:srgbClr val="FFFFFF"/>
                </a:highlight>
                <a:latin typeface="Trebuchet MS"/>
                <a:ea typeface="Trebuchet MS"/>
                <a:cs typeface="Trebuchet MS"/>
                <a:sym typeface="Trebuchet MS"/>
              </a:rPr>
              <a:t>IBU:130</a:t>
            </a:r>
            <a:endParaRPr sz="160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endParaRPr sz="1600" b="1">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en-US" sz="1600">
                <a:solidFill>
                  <a:schemeClr val="dk1"/>
                </a:solidFill>
                <a:latin typeface="Trebuchet MS"/>
                <a:ea typeface="Trebuchet MS"/>
                <a:cs typeface="Trebuchet MS"/>
                <a:sym typeface="Trebuchet MS"/>
              </a:rPr>
              <a:t>4.Bay of Bengal Double IPA (2014)</a:t>
            </a:r>
            <a:endParaRPr sz="160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sz="1600">
                <a:solidFill>
                  <a:schemeClr val="dk1"/>
                </a:solidFill>
                <a:latin typeface="Trebuchet MS"/>
                <a:ea typeface="Trebuchet MS"/>
                <a:cs typeface="Trebuchet MS"/>
                <a:sym typeface="Trebuchet MS"/>
              </a:rPr>
              <a:t>From: Cincinnati,OH</a:t>
            </a:r>
            <a:endParaRPr sz="160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sz="1600">
                <a:solidFill>
                  <a:schemeClr val="dk1"/>
                </a:solidFill>
                <a:latin typeface="Trebuchet MS"/>
                <a:ea typeface="Trebuchet MS"/>
                <a:cs typeface="Trebuchet MS"/>
                <a:sym typeface="Trebuchet MS"/>
              </a:rPr>
              <a:t>IBU:126</a:t>
            </a:r>
            <a:endParaRPr sz="160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1600">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en-US" sz="1600" b="1">
                <a:solidFill>
                  <a:schemeClr val="dk1"/>
                </a:solidFill>
                <a:latin typeface="Trebuchet MS"/>
                <a:ea typeface="Trebuchet MS"/>
                <a:cs typeface="Trebuchet MS"/>
                <a:sym typeface="Trebuchet MS"/>
              </a:rPr>
              <a:t>5. </a:t>
            </a:r>
            <a:r>
              <a:rPr lang="en-US" sz="1600">
                <a:solidFill>
                  <a:schemeClr val="dk1"/>
                </a:solidFill>
                <a:highlight>
                  <a:srgbClr val="FFFFFF"/>
                </a:highlight>
                <a:latin typeface="Trebuchet MS"/>
                <a:ea typeface="Trebuchet MS"/>
                <a:cs typeface="Trebuchet MS"/>
                <a:sym typeface="Trebuchet MS"/>
              </a:rPr>
              <a:t>Heady Topper</a:t>
            </a:r>
            <a:endParaRPr sz="1600" b="1">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sz="1600">
                <a:solidFill>
                  <a:schemeClr val="dk1"/>
                </a:solidFill>
                <a:latin typeface="Trebuchet MS"/>
                <a:ea typeface="Trebuchet MS"/>
                <a:cs typeface="Trebuchet MS"/>
                <a:sym typeface="Trebuchet MS"/>
              </a:rPr>
              <a:t>From: Waterbury,VT</a:t>
            </a:r>
            <a:endParaRPr sz="160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sz="1600">
                <a:solidFill>
                  <a:schemeClr val="dk1"/>
                </a:solidFill>
                <a:latin typeface="Trebuchet MS"/>
                <a:ea typeface="Trebuchet MS"/>
                <a:cs typeface="Trebuchet MS"/>
                <a:sym typeface="Trebuchet MS"/>
              </a:rPr>
              <a:t>IBU:</a:t>
            </a:r>
            <a:r>
              <a:rPr lang="en-US" sz="1600">
                <a:solidFill>
                  <a:schemeClr val="dk1"/>
                </a:solidFill>
                <a:highlight>
                  <a:srgbClr val="FFFFFF"/>
                </a:highlight>
                <a:latin typeface="Trebuchet MS"/>
                <a:ea typeface="Trebuchet MS"/>
                <a:cs typeface="Trebuchet MS"/>
                <a:sym typeface="Trebuchet MS"/>
              </a:rPr>
              <a:t>120</a:t>
            </a:r>
            <a:endParaRPr sz="1600">
              <a:solidFill>
                <a:schemeClr val="dk1"/>
              </a:solidFill>
              <a:latin typeface="Trebuchet MS"/>
              <a:ea typeface="Trebuchet MS"/>
              <a:cs typeface="Trebuchet MS"/>
              <a:sym typeface="Trebuchet MS"/>
            </a:endParaRPr>
          </a:p>
        </p:txBody>
      </p:sp>
      <p:pic>
        <p:nvPicPr>
          <p:cNvPr id="284" name="Google Shape;284;g20f467023f1_0_15"/>
          <p:cNvPicPr preferRelativeResize="0"/>
          <p:nvPr/>
        </p:nvPicPr>
        <p:blipFill>
          <a:blip r:embed="rId3">
            <a:alphaModFix/>
          </a:blip>
          <a:stretch>
            <a:fillRect/>
          </a:stretch>
        </p:blipFill>
        <p:spPr>
          <a:xfrm>
            <a:off x="152400" y="1587200"/>
            <a:ext cx="7296775" cy="45071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E1930"/>
              </a:buClr>
              <a:buSzPts val="4400"/>
              <a:buFont typeface="Trebuchet MS"/>
              <a:buNone/>
            </a:pPr>
            <a:r>
              <a:rPr lang="en-US"/>
              <a:t>Objectives</a:t>
            </a:r>
            <a:endParaRPr/>
          </a:p>
        </p:txBody>
      </p:sp>
      <p:sp>
        <p:nvSpPr>
          <p:cNvPr id="159" name="Google Shape;159;p2"/>
          <p:cNvSpPr txBox="1">
            <a:spLocks noGrp="1"/>
          </p:cNvSpPr>
          <p:nvPr>
            <p:ph type="body" idx="1"/>
          </p:nvPr>
        </p:nvSpPr>
        <p:spPr>
          <a:xfrm>
            <a:off x="404943" y="1841862"/>
            <a:ext cx="9470577" cy="438735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Introduction</a:t>
            </a:r>
            <a:endParaRPr/>
          </a:p>
          <a:p>
            <a:pPr marL="228600" lvl="0" indent="-228600" algn="l" rtl="0">
              <a:lnSpc>
                <a:spcPct val="90000"/>
              </a:lnSpc>
              <a:spcBef>
                <a:spcPts val="1000"/>
              </a:spcBef>
              <a:spcAft>
                <a:spcPts val="0"/>
              </a:spcAft>
              <a:buClr>
                <a:schemeClr val="dk1"/>
              </a:buClr>
              <a:buSzPts val="2800"/>
              <a:buChar char="•"/>
            </a:pPr>
            <a:r>
              <a:rPr lang="en-US"/>
              <a:t>History of Budweiser</a:t>
            </a:r>
            <a:endParaRPr/>
          </a:p>
          <a:p>
            <a:pPr marL="228600" lvl="0" indent="-228600" algn="l" rtl="0">
              <a:lnSpc>
                <a:spcPct val="90000"/>
              </a:lnSpc>
              <a:spcBef>
                <a:spcPts val="1000"/>
              </a:spcBef>
              <a:spcAft>
                <a:spcPts val="0"/>
              </a:spcAft>
              <a:buClr>
                <a:schemeClr val="dk1"/>
              </a:buClr>
              <a:buSzPts val="2800"/>
              <a:buChar char="•"/>
            </a:pPr>
            <a:r>
              <a:rPr lang="en-US"/>
              <a:t>Definition of IBU and ABV</a:t>
            </a:r>
            <a:endParaRPr/>
          </a:p>
          <a:p>
            <a:pPr marL="228600" lvl="0" indent="-228600" algn="l" rtl="0">
              <a:lnSpc>
                <a:spcPct val="90000"/>
              </a:lnSpc>
              <a:spcBef>
                <a:spcPts val="1000"/>
              </a:spcBef>
              <a:spcAft>
                <a:spcPts val="0"/>
              </a:spcAft>
              <a:buClr>
                <a:schemeClr val="dk1"/>
              </a:buClr>
              <a:buSzPts val="2800"/>
              <a:buChar char="•"/>
            </a:pPr>
            <a:r>
              <a:rPr lang="en-US"/>
              <a:t>Difference between IPA and PALE</a:t>
            </a:r>
            <a:endParaRPr/>
          </a:p>
          <a:p>
            <a:pPr marL="228600" lvl="0" indent="-228600" algn="l" rtl="0">
              <a:lnSpc>
                <a:spcPct val="90000"/>
              </a:lnSpc>
              <a:spcBef>
                <a:spcPts val="1000"/>
              </a:spcBef>
              <a:spcAft>
                <a:spcPts val="0"/>
              </a:spcAft>
              <a:buClr>
                <a:schemeClr val="dk1"/>
              </a:buClr>
              <a:buSzPts val="2800"/>
              <a:buChar char="•"/>
            </a:pPr>
            <a:r>
              <a:rPr lang="en-US"/>
              <a:t>Lagers and Ale</a:t>
            </a:r>
            <a:endParaRPr/>
          </a:p>
          <a:p>
            <a:pPr marL="228600" lvl="0" indent="-228600" algn="l" rtl="0">
              <a:lnSpc>
                <a:spcPct val="90000"/>
              </a:lnSpc>
              <a:spcBef>
                <a:spcPts val="1000"/>
              </a:spcBef>
              <a:spcAft>
                <a:spcPts val="0"/>
              </a:spcAft>
              <a:buClr>
                <a:schemeClr val="dk1"/>
              </a:buClr>
              <a:buSzPts val="2800"/>
              <a:buChar char="•"/>
            </a:pPr>
            <a:r>
              <a:rPr lang="en-US"/>
              <a:t>Style of beers</a:t>
            </a:r>
            <a:endParaRPr/>
          </a:p>
          <a:p>
            <a:pPr marL="228600" lvl="0" indent="-228600" algn="l" rtl="0">
              <a:lnSpc>
                <a:spcPct val="90000"/>
              </a:lnSpc>
              <a:spcBef>
                <a:spcPts val="1000"/>
              </a:spcBef>
              <a:spcAft>
                <a:spcPts val="0"/>
              </a:spcAft>
              <a:buClr>
                <a:schemeClr val="dk1"/>
              </a:buClr>
              <a:buSzPts val="2800"/>
              <a:buChar char="•"/>
            </a:pPr>
            <a:r>
              <a:rPr lang="en-US"/>
              <a:t>List of KPI</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20f467023f1_0_22"/>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5. Summary Statistics </a:t>
            </a:r>
            <a:endParaRPr/>
          </a:p>
        </p:txBody>
      </p:sp>
      <p:sp>
        <p:nvSpPr>
          <p:cNvPr id="290" name="Google Shape;290;g20f467023f1_0_22"/>
          <p:cNvSpPr txBox="1"/>
          <p:nvPr/>
        </p:nvSpPr>
        <p:spPr>
          <a:xfrm>
            <a:off x="6880800" y="1371600"/>
            <a:ext cx="5311200" cy="49242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1000"/>
              </a:spcBef>
              <a:spcAft>
                <a:spcPts val="0"/>
              </a:spcAft>
              <a:buClr>
                <a:srgbClr val="292929"/>
              </a:buClr>
              <a:buSzPts val="1800"/>
              <a:buFont typeface="Arial"/>
              <a:buChar char="•"/>
            </a:pPr>
            <a:r>
              <a:rPr lang="en-US" sz="1800" dirty="0">
                <a:solidFill>
                  <a:srgbClr val="292929"/>
                </a:solidFill>
                <a:latin typeface="Trebuchet MS"/>
                <a:ea typeface="Trebuchet MS"/>
                <a:cs typeface="Trebuchet MS"/>
                <a:sym typeface="Trebuchet MS"/>
              </a:rPr>
              <a:t>IPA tends to have </a:t>
            </a:r>
            <a:r>
              <a:rPr lang="en-US" sz="1800" dirty="0" err="1">
                <a:solidFill>
                  <a:srgbClr val="292929"/>
                </a:solidFill>
                <a:latin typeface="Trebuchet MS"/>
                <a:ea typeface="Trebuchet MS"/>
                <a:cs typeface="Trebuchet MS"/>
                <a:sym typeface="Trebuchet MS"/>
              </a:rPr>
              <a:t>have</a:t>
            </a:r>
            <a:r>
              <a:rPr lang="en-US" sz="1800" dirty="0">
                <a:solidFill>
                  <a:srgbClr val="292929"/>
                </a:solidFill>
                <a:latin typeface="Trebuchet MS"/>
                <a:ea typeface="Trebuchet MS"/>
                <a:cs typeface="Trebuchet MS"/>
                <a:sym typeface="Trebuchet MS"/>
              </a:rPr>
              <a:t> higher percentage of ABV</a:t>
            </a:r>
            <a:endParaRPr sz="1800" dirty="0">
              <a:solidFill>
                <a:srgbClr val="292929"/>
              </a:solidFill>
              <a:latin typeface="Trebuchet MS"/>
              <a:ea typeface="Trebuchet MS"/>
              <a:cs typeface="Trebuchet MS"/>
              <a:sym typeface="Trebuchet MS"/>
            </a:endParaRPr>
          </a:p>
          <a:p>
            <a:pPr marL="228600" marR="0" lvl="0" indent="-228600" algn="l" rtl="0">
              <a:lnSpc>
                <a:spcPct val="90000"/>
              </a:lnSpc>
              <a:spcBef>
                <a:spcPts val="1000"/>
              </a:spcBef>
              <a:spcAft>
                <a:spcPts val="0"/>
              </a:spcAft>
              <a:buClr>
                <a:srgbClr val="292929"/>
              </a:buClr>
              <a:buSzPts val="1800"/>
              <a:buFont typeface="Trebuchet MS"/>
              <a:buChar char="•"/>
            </a:pPr>
            <a:r>
              <a:rPr lang="en-US" sz="1800" dirty="0">
                <a:solidFill>
                  <a:srgbClr val="292929"/>
                </a:solidFill>
                <a:latin typeface="Trebuchet MS"/>
                <a:ea typeface="Trebuchet MS"/>
                <a:cs typeface="Trebuchet MS"/>
                <a:sym typeface="Trebuchet MS"/>
              </a:rPr>
              <a:t>we can suspect that there is positive linear correlation between IBU and ABV.</a:t>
            </a:r>
            <a:endParaRPr sz="1800" dirty="0">
              <a:solidFill>
                <a:srgbClr val="292929"/>
              </a:solidFill>
              <a:latin typeface="Trebuchet MS"/>
              <a:ea typeface="Trebuchet MS"/>
              <a:cs typeface="Trebuchet MS"/>
              <a:sym typeface="Trebuchet MS"/>
            </a:endParaRPr>
          </a:p>
          <a:p>
            <a:pPr marL="228600" marR="0" lvl="0" indent="-88900" algn="l" rtl="0">
              <a:lnSpc>
                <a:spcPct val="90000"/>
              </a:lnSpc>
              <a:spcBef>
                <a:spcPts val="1000"/>
              </a:spcBef>
              <a:spcAft>
                <a:spcPts val="0"/>
              </a:spcAft>
              <a:buClr>
                <a:schemeClr val="dk1"/>
              </a:buClr>
              <a:buSzPts val="2200"/>
              <a:buFont typeface="Arial"/>
              <a:buNone/>
            </a:pPr>
            <a:r>
              <a:rPr lang="en-US" sz="1000" dirty="0">
                <a:solidFill>
                  <a:schemeClr val="dk1"/>
                </a:solidFill>
                <a:highlight>
                  <a:srgbClr val="FFFFFF"/>
                </a:highlight>
                <a:latin typeface="Courier New"/>
                <a:ea typeface="Courier New"/>
                <a:cs typeface="Courier New"/>
                <a:sym typeface="Courier New"/>
              </a:rPr>
              <a:t>     </a:t>
            </a:r>
            <a:endParaRPr sz="1000" dirty="0">
              <a:solidFill>
                <a:schemeClr val="dk1"/>
              </a:solidFill>
              <a:highlight>
                <a:srgbClr val="FFFFFF"/>
              </a:highlight>
              <a:latin typeface="Courier New"/>
              <a:ea typeface="Courier New"/>
              <a:cs typeface="Courier New"/>
              <a:sym typeface="Courier New"/>
            </a:endParaRPr>
          </a:p>
          <a:p>
            <a:pPr marL="685800" marR="0" lvl="0" indent="-88900" algn="l" rtl="0">
              <a:lnSpc>
                <a:spcPct val="90000"/>
              </a:lnSpc>
              <a:spcBef>
                <a:spcPts val="1000"/>
              </a:spcBef>
              <a:spcAft>
                <a:spcPts val="0"/>
              </a:spcAft>
              <a:buClr>
                <a:schemeClr val="dk1"/>
              </a:buClr>
              <a:buSzPts val="2200"/>
              <a:buFont typeface="Arial"/>
              <a:buNone/>
            </a:pPr>
            <a:r>
              <a:rPr lang="en-US" dirty="0">
                <a:solidFill>
                  <a:schemeClr val="dk1"/>
                </a:solidFill>
                <a:highlight>
                  <a:srgbClr val="FFFFFF"/>
                </a:highlight>
                <a:latin typeface="Courier New"/>
                <a:ea typeface="Courier New"/>
                <a:cs typeface="Courier New"/>
                <a:sym typeface="Courier New"/>
              </a:rPr>
              <a:t>ABV         </a:t>
            </a:r>
            <a:endParaRPr dirty="0">
              <a:solidFill>
                <a:schemeClr val="dk1"/>
              </a:solidFill>
              <a:highlight>
                <a:srgbClr val="FFFFFF"/>
              </a:highlight>
              <a:latin typeface="Courier New"/>
              <a:ea typeface="Courier New"/>
              <a:cs typeface="Courier New"/>
              <a:sym typeface="Courier New"/>
            </a:endParaRPr>
          </a:p>
          <a:p>
            <a:pPr marL="228600" marR="0" lvl="0" indent="-88900" algn="l" rtl="0">
              <a:lnSpc>
                <a:spcPct val="90000"/>
              </a:lnSpc>
              <a:spcBef>
                <a:spcPts val="1000"/>
              </a:spcBef>
              <a:spcAft>
                <a:spcPts val="0"/>
              </a:spcAft>
              <a:buClr>
                <a:schemeClr val="dk1"/>
              </a:buClr>
              <a:buSzPts val="2200"/>
              <a:buFont typeface="Arial"/>
              <a:buNone/>
            </a:pPr>
            <a:r>
              <a:rPr lang="en-US" dirty="0">
                <a:solidFill>
                  <a:schemeClr val="dk1"/>
                </a:solidFill>
                <a:highlight>
                  <a:srgbClr val="FFFFFF"/>
                </a:highlight>
                <a:latin typeface="Courier New"/>
                <a:ea typeface="Courier New"/>
                <a:cs typeface="Courier New"/>
                <a:sym typeface="Courier New"/>
              </a:rPr>
              <a:t> Min.   :0.00100  </a:t>
            </a:r>
            <a:endParaRPr dirty="0">
              <a:solidFill>
                <a:schemeClr val="dk1"/>
              </a:solidFill>
              <a:highlight>
                <a:srgbClr val="FFFFFF"/>
              </a:highlight>
              <a:latin typeface="Courier New"/>
              <a:ea typeface="Courier New"/>
              <a:cs typeface="Courier New"/>
              <a:sym typeface="Courier New"/>
            </a:endParaRPr>
          </a:p>
          <a:p>
            <a:pPr marL="228600" marR="0" lvl="0" indent="-88900" algn="l" rtl="0">
              <a:lnSpc>
                <a:spcPct val="90000"/>
              </a:lnSpc>
              <a:spcBef>
                <a:spcPts val="1000"/>
              </a:spcBef>
              <a:spcAft>
                <a:spcPts val="0"/>
              </a:spcAft>
              <a:buClr>
                <a:schemeClr val="dk1"/>
              </a:buClr>
              <a:buSzPts val="2200"/>
              <a:buFont typeface="Arial"/>
              <a:buNone/>
            </a:pPr>
            <a:r>
              <a:rPr lang="en-US" dirty="0">
                <a:solidFill>
                  <a:schemeClr val="dk1"/>
                </a:solidFill>
                <a:highlight>
                  <a:srgbClr val="FFFFFF"/>
                </a:highlight>
                <a:latin typeface="Courier New"/>
                <a:ea typeface="Courier New"/>
                <a:cs typeface="Courier New"/>
                <a:sym typeface="Courier New"/>
              </a:rPr>
              <a:t> 1st Qu.:0.05000  </a:t>
            </a:r>
            <a:endParaRPr dirty="0">
              <a:solidFill>
                <a:schemeClr val="dk1"/>
              </a:solidFill>
              <a:highlight>
                <a:srgbClr val="FFFFFF"/>
              </a:highlight>
              <a:latin typeface="Courier New"/>
              <a:ea typeface="Courier New"/>
              <a:cs typeface="Courier New"/>
              <a:sym typeface="Courier New"/>
            </a:endParaRPr>
          </a:p>
          <a:p>
            <a:pPr marL="228600" marR="0" lvl="0" indent="-88900" algn="l" rtl="0">
              <a:lnSpc>
                <a:spcPct val="90000"/>
              </a:lnSpc>
              <a:spcBef>
                <a:spcPts val="1000"/>
              </a:spcBef>
              <a:spcAft>
                <a:spcPts val="0"/>
              </a:spcAft>
              <a:buClr>
                <a:schemeClr val="dk1"/>
              </a:buClr>
              <a:buSzPts val="2200"/>
              <a:buFont typeface="Arial"/>
              <a:buNone/>
            </a:pPr>
            <a:r>
              <a:rPr lang="en-US" dirty="0">
                <a:solidFill>
                  <a:schemeClr val="dk1"/>
                </a:solidFill>
                <a:highlight>
                  <a:srgbClr val="FFFFFF"/>
                </a:highlight>
                <a:latin typeface="Courier New"/>
                <a:ea typeface="Courier New"/>
                <a:cs typeface="Courier New"/>
                <a:sym typeface="Courier New"/>
              </a:rPr>
              <a:t> </a:t>
            </a:r>
            <a:r>
              <a:rPr lang="en-US" b="1" dirty="0">
                <a:solidFill>
                  <a:schemeClr val="dk1"/>
                </a:solidFill>
                <a:highlight>
                  <a:srgbClr val="FFFFFF"/>
                </a:highlight>
                <a:latin typeface="Courier New"/>
                <a:ea typeface="Courier New"/>
                <a:cs typeface="Courier New"/>
                <a:sym typeface="Courier New"/>
              </a:rPr>
              <a:t>Median :0.05700  </a:t>
            </a:r>
            <a:endParaRPr b="1" dirty="0">
              <a:solidFill>
                <a:schemeClr val="dk1"/>
              </a:solidFill>
              <a:highlight>
                <a:srgbClr val="FFFFFF"/>
              </a:highlight>
              <a:latin typeface="Courier New"/>
              <a:ea typeface="Courier New"/>
              <a:cs typeface="Courier New"/>
              <a:sym typeface="Courier New"/>
            </a:endParaRPr>
          </a:p>
          <a:p>
            <a:pPr marL="228600" marR="0" lvl="0" indent="-88900" algn="l" rtl="0">
              <a:lnSpc>
                <a:spcPct val="90000"/>
              </a:lnSpc>
              <a:spcBef>
                <a:spcPts val="1000"/>
              </a:spcBef>
              <a:spcAft>
                <a:spcPts val="0"/>
              </a:spcAft>
              <a:buClr>
                <a:schemeClr val="dk1"/>
              </a:buClr>
              <a:buSzPts val="2200"/>
              <a:buFont typeface="Arial"/>
              <a:buNone/>
            </a:pPr>
            <a:r>
              <a:rPr lang="en-US" dirty="0">
                <a:solidFill>
                  <a:schemeClr val="dk1"/>
                </a:solidFill>
                <a:highlight>
                  <a:srgbClr val="FFFFFF"/>
                </a:highlight>
                <a:latin typeface="Courier New"/>
                <a:ea typeface="Courier New"/>
                <a:cs typeface="Courier New"/>
                <a:sym typeface="Courier New"/>
              </a:rPr>
              <a:t> </a:t>
            </a:r>
            <a:r>
              <a:rPr lang="en-US" b="1" dirty="0">
                <a:solidFill>
                  <a:schemeClr val="dk1"/>
                </a:solidFill>
                <a:highlight>
                  <a:srgbClr val="FFFFFF"/>
                </a:highlight>
                <a:latin typeface="Courier New"/>
                <a:ea typeface="Courier New"/>
                <a:cs typeface="Courier New"/>
                <a:sym typeface="Courier New"/>
              </a:rPr>
              <a:t>Mean   :0.05977  </a:t>
            </a:r>
            <a:endParaRPr b="1" dirty="0">
              <a:solidFill>
                <a:schemeClr val="dk1"/>
              </a:solidFill>
              <a:highlight>
                <a:srgbClr val="FFFFFF"/>
              </a:highlight>
              <a:latin typeface="Courier New"/>
              <a:ea typeface="Courier New"/>
              <a:cs typeface="Courier New"/>
              <a:sym typeface="Courier New"/>
            </a:endParaRPr>
          </a:p>
          <a:p>
            <a:pPr marL="228600" marR="0" lvl="0" indent="-88900" algn="l" rtl="0">
              <a:lnSpc>
                <a:spcPct val="90000"/>
              </a:lnSpc>
              <a:spcBef>
                <a:spcPts val="1000"/>
              </a:spcBef>
              <a:spcAft>
                <a:spcPts val="0"/>
              </a:spcAft>
              <a:buClr>
                <a:schemeClr val="dk1"/>
              </a:buClr>
              <a:buSzPts val="2200"/>
              <a:buFont typeface="Arial"/>
              <a:buNone/>
            </a:pPr>
            <a:r>
              <a:rPr lang="en-US" dirty="0">
                <a:solidFill>
                  <a:schemeClr val="dk1"/>
                </a:solidFill>
                <a:highlight>
                  <a:srgbClr val="FFFFFF"/>
                </a:highlight>
                <a:latin typeface="Courier New"/>
                <a:ea typeface="Courier New"/>
                <a:cs typeface="Courier New"/>
                <a:sym typeface="Courier New"/>
              </a:rPr>
              <a:t> 3rd Qu.:0.06700  </a:t>
            </a:r>
            <a:endParaRPr dirty="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US" dirty="0">
                <a:solidFill>
                  <a:schemeClr val="dk1"/>
                </a:solidFill>
                <a:highlight>
                  <a:srgbClr val="FFFFFF"/>
                </a:highlight>
                <a:latin typeface="Courier New"/>
                <a:ea typeface="Courier New"/>
                <a:cs typeface="Courier New"/>
                <a:sym typeface="Courier New"/>
              </a:rPr>
              <a:t>   Max.   :0.12800 </a:t>
            </a:r>
            <a:endParaRPr dirty="0">
              <a:solidFill>
                <a:schemeClr val="dk1"/>
              </a:solidFill>
              <a:highlight>
                <a:srgbClr val="FFFFFF"/>
              </a:highlight>
              <a:latin typeface="Courier New"/>
              <a:ea typeface="Courier New"/>
              <a:cs typeface="Courier New"/>
              <a:sym typeface="Courier New"/>
            </a:endParaRPr>
          </a:p>
          <a:p>
            <a:pPr marL="228600" marR="0" lvl="0" indent="-88900" algn="l" rtl="0">
              <a:lnSpc>
                <a:spcPct val="90000"/>
              </a:lnSpc>
              <a:spcBef>
                <a:spcPts val="1000"/>
              </a:spcBef>
              <a:spcAft>
                <a:spcPts val="0"/>
              </a:spcAft>
              <a:buClr>
                <a:schemeClr val="dk1"/>
              </a:buClr>
              <a:buSzPts val="2200"/>
              <a:buFont typeface="Arial"/>
              <a:buNone/>
            </a:pPr>
            <a:endParaRPr sz="2200" dirty="0">
              <a:solidFill>
                <a:srgbClr val="292929"/>
              </a:solidFill>
              <a:latin typeface="Trebuchet MS"/>
              <a:ea typeface="Trebuchet MS"/>
              <a:cs typeface="Trebuchet MS"/>
              <a:sym typeface="Trebuchet MS"/>
            </a:endParaRPr>
          </a:p>
        </p:txBody>
      </p:sp>
      <p:pic>
        <p:nvPicPr>
          <p:cNvPr id="291" name="Google Shape;291;g20f467023f1_0_22"/>
          <p:cNvPicPr preferRelativeResize="0"/>
          <p:nvPr/>
        </p:nvPicPr>
        <p:blipFill>
          <a:blip r:embed="rId3">
            <a:alphaModFix/>
          </a:blip>
          <a:stretch>
            <a:fillRect/>
          </a:stretch>
        </p:blipFill>
        <p:spPr>
          <a:xfrm>
            <a:off x="142975" y="1371600"/>
            <a:ext cx="6667500" cy="4114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sz="3600" b="1" dirty="0">
                <a:solidFill>
                  <a:srgbClr val="DE1930"/>
                </a:solidFill>
                <a:latin typeface="Trebuchet MS" panose="020B0603020202020204" pitchFamily="34" charset="0"/>
              </a:rPr>
              <a:t>6.Summary statistics and distribution ABV</a:t>
            </a:r>
            <a:r>
              <a:rPr lang="en-US" b="1" dirty="0">
                <a:solidFill>
                  <a:srgbClr val="DE1930"/>
                </a:solidFill>
                <a:latin typeface="Trebuchet MS" panose="020B0603020202020204" pitchFamily="34" charset="0"/>
              </a:rPr>
              <a:t> </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66901"/>
            <a:ext cx="4922872" cy="47085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0" dirty="0">
                <a:solidFill>
                  <a:srgbClr val="292929"/>
                </a:solidFill>
                <a:effectLst/>
              </a:rPr>
              <a:t>Summary statistics and distribution ABV</a:t>
            </a:r>
          </a:p>
          <a:p>
            <a:r>
              <a:rPr lang="en-US" sz="1600" dirty="0">
                <a:solidFill>
                  <a:srgbClr val="202124"/>
                </a:solidFill>
              </a:rPr>
              <a:t>It seems that the distribution is moderately skewed however, it tends to be normal</a:t>
            </a:r>
            <a:endParaRPr lang="en-US" sz="1600" i="0" dirty="0">
              <a:solidFill>
                <a:srgbClr val="202124"/>
              </a:solidFill>
              <a:effectLst/>
            </a:endParaRPr>
          </a:p>
          <a:p>
            <a:r>
              <a:rPr lang="en-US" sz="1600" b="1" i="0" dirty="0">
                <a:solidFill>
                  <a:srgbClr val="202124"/>
                </a:solidFill>
                <a:effectLst/>
              </a:rPr>
              <a:t>As a general rule of thumb: If skewness is less than -1 or greater than 1</a:t>
            </a:r>
            <a:r>
              <a:rPr lang="en-US" sz="1600" i="0" dirty="0">
                <a:solidFill>
                  <a:srgbClr val="202124"/>
                </a:solidFill>
                <a:effectLst/>
              </a:rPr>
              <a:t>, the distribution is highly skewed. If skewness is between -1 and -0.5 or between 0.5 and 1, the distribution is moderately skewed. If skewness is between -0.5 and 0.5, the distribution is approximately symmetric</a:t>
            </a:r>
          </a:p>
          <a:p>
            <a:r>
              <a:rPr lang="en-US" sz="1600" b="1" i="0" dirty="0">
                <a:solidFill>
                  <a:srgbClr val="000000"/>
                </a:solidFill>
                <a:effectLst/>
              </a:rPr>
              <a:t>The values for asymmetry and kurtosis between -2 and +2</a:t>
            </a:r>
            <a:r>
              <a:rPr lang="en-US" sz="1600" i="0" dirty="0">
                <a:solidFill>
                  <a:srgbClr val="000000"/>
                </a:solidFill>
                <a:effectLst/>
              </a:rPr>
              <a:t> are considered acceptable in order to prove normal univariate distribution (George &amp; Mallery, 2010)</a:t>
            </a:r>
            <a:endParaRPr lang="en-US" sz="1600" i="0" dirty="0">
              <a:solidFill>
                <a:srgbClr val="202124"/>
              </a:solidFill>
              <a:effectLst/>
            </a:endParaRPr>
          </a:p>
          <a:p>
            <a:r>
              <a:rPr lang="en-US" sz="1600" dirty="0">
                <a:solidFill>
                  <a:srgbClr val="202124"/>
                </a:solidFill>
              </a:rPr>
              <a:t>It might seem that it is a moderately a right skewed distribution because what the plot suggests, however the Mean is slightly less than the Median , so we might also think that the data points are normally distributed </a:t>
            </a:r>
            <a:endParaRPr lang="en-US" sz="1600" dirty="0">
              <a:solidFill>
                <a:srgbClr val="333333"/>
              </a:solidFill>
            </a:endParaRPr>
          </a:p>
          <a:p>
            <a:endParaRPr lang="en-US" sz="1800" dirty="0">
              <a:solidFill>
                <a:srgbClr val="292929"/>
              </a:solidFill>
            </a:endParaRPr>
          </a:p>
          <a:p>
            <a:endParaRPr lang="en-US" sz="1800" dirty="0">
              <a:solidFill>
                <a:srgbClr val="292929"/>
              </a:solidFill>
            </a:endParaRP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966901"/>
            <a:ext cx="0" cy="589109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46490FC-7392-5DBE-F39E-30AB1FE19A88}"/>
              </a:ext>
            </a:extLst>
          </p:cNvPr>
          <p:cNvPicPr>
            <a:picLocks noChangeAspect="1"/>
          </p:cNvPicPr>
          <p:nvPr/>
        </p:nvPicPr>
        <p:blipFill>
          <a:blip r:embed="rId2"/>
          <a:stretch>
            <a:fillRect/>
          </a:stretch>
        </p:blipFill>
        <p:spPr>
          <a:xfrm>
            <a:off x="764838" y="966901"/>
            <a:ext cx="4730248" cy="2257365"/>
          </a:xfrm>
          <a:prstGeom prst="rect">
            <a:avLst/>
          </a:prstGeom>
          <a:ln>
            <a:solidFill>
              <a:schemeClr val="accent1"/>
            </a:solidFill>
          </a:ln>
        </p:spPr>
      </p:pic>
      <p:pic>
        <p:nvPicPr>
          <p:cNvPr id="7" name="Picture 6">
            <a:extLst>
              <a:ext uri="{FF2B5EF4-FFF2-40B4-BE49-F238E27FC236}">
                <a16:creationId xmlns:a16="http://schemas.microsoft.com/office/drawing/2014/main" id="{C5605F2C-C5B6-8127-3412-F1CEC75B8393}"/>
              </a:ext>
            </a:extLst>
          </p:cNvPr>
          <p:cNvPicPr>
            <a:picLocks noChangeAspect="1"/>
          </p:cNvPicPr>
          <p:nvPr/>
        </p:nvPicPr>
        <p:blipFill>
          <a:blip r:embed="rId3"/>
          <a:stretch>
            <a:fillRect/>
          </a:stretch>
        </p:blipFill>
        <p:spPr>
          <a:xfrm>
            <a:off x="764838" y="3341465"/>
            <a:ext cx="5722914" cy="1609725"/>
          </a:xfrm>
          <a:prstGeom prst="rect">
            <a:avLst/>
          </a:prstGeom>
          <a:ln>
            <a:solidFill>
              <a:schemeClr val="accent1"/>
            </a:solidFill>
          </a:ln>
        </p:spPr>
      </p:pic>
      <p:sp>
        <p:nvSpPr>
          <p:cNvPr id="8" name="TextBox 7">
            <a:extLst>
              <a:ext uri="{FF2B5EF4-FFF2-40B4-BE49-F238E27FC236}">
                <a16:creationId xmlns:a16="http://schemas.microsoft.com/office/drawing/2014/main" id="{93B51650-C5A2-8302-F6A9-4B89874F417F}"/>
              </a:ext>
            </a:extLst>
          </p:cNvPr>
          <p:cNvSpPr txBox="1"/>
          <p:nvPr/>
        </p:nvSpPr>
        <p:spPr>
          <a:xfrm>
            <a:off x="764838" y="5229546"/>
            <a:ext cx="2081102" cy="523220"/>
          </a:xfrm>
          <a:prstGeom prst="rect">
            <a:avLst/>
          </a:prstGeom>
          <a:noFill/>
          <a:ln>
            <a:solidFill>
              <a:schemeClr val="accent1"/>
            </a:solidFill>
          </a:ln>
        </p:spPr>
        <p:txBody>
          <a:bodyPr wrap="square" rtlCol="0">
            <a:spAutoFit/>
          </a:bodyPr>
          <a:lstStyle/>
          <a:p>
            <a:r>
              <a:rPr lang="en-US" dirty="0"/>
              <a:t>Kurtosis: 0.9698248</a:t>
            </a:r>
          </a:p>
          <a:p>
            <a:r>
              <a:rPr lang="en-US" dirty="0"/>
              <a:t>Skewness: 1.245737</a:t>
            </a:r>
          </a:p>
        </p:txBody>
      </p:sp>
    </p:spTree>
    <p:extLst>
      <p:ext uri="{BB962C8B-B14F-4D97-AF65-F5344CB8AC3E}">
        <p14:creationId xmlns:p14="http://schemas.microsoft.com/office/powerpoint/2010/main" val="750724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b="1" dirty="0">
                <a:solidFill>
                  <a:srgbClr val="DE1930"/>
                </a:solidFill>
                <a:latin typeface="Trebuchet MS" panose="020B0603020202020204" pitchFamily="34" charset="0"/>
              </a:rPr>
              <a:t>7.Relationship between IBU and ABV</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66901"/>
            <a:ext cx="4922872" cy="47085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0" i="0" dirty="0">
                <a:solidFill>
                  <a:srgbClr val="292929"/>
                </a:solidFill>
                <a:effectLst/>
              </a:rPr>
              <a:t>Relationship between IBU and ABV</a:t>
            </a:r>
          </a:p>
          <a:p>
            <a:r>
              <a:rPr lang="en-US" sz="2000" dirty="0">
                <a:solidFill>
                  <a:srgbClr val="292929"/>
                </a:solidFill>
              </a:rPr>
              <a:t>As the data suggests there’s a positive linear relationship between IBU and ABV. As ABV increases so does IBU</a:t>
            </a:r>
          </a:p>
          <a:p>
            <a:r>
              <a:rPr lang="en-US" sz="2000" dirty="0">
                <a:solidFill>
                  <a:srgbClr val="292929"/>
                </a:solidFill>
              </a:rPr>
              <a:t>At the beginning of the document we presented this information from the Budweiser website: </a:t>
            </a:r>
            <a:r>
              <a:rPr lang="en-US" sz="2000" b="1" dirty="0">
                <a:solidFill>
                  <a:srgbClr val="292929"/>
                </a:solidFill>
              </a:rPr>
              <a:t>“</a:t>
            </a:r>
            <a:r>
              <a:rPr lang="en-US" sz="2000" b="1" i="1" dirty="0">
                <a:solidFill>
                  <a:srgbClr val="333333"/>
                </a:solidFill>
              </a:rPr>
              <a:t>When it comes down to it, a Pale Ale should have a nice hop character but medium build, whereas IPAs tend to have higher ABV and IBU”</a:t>
            </a:r>
          </a:p>
          <a:p>
            <a:r>
              <a:rPr lang="en-US" sz="2000" dirty="0">
                <a:solidFill>
                  <a:srgbClr val="333333"/>
                </a:solidFill>
              </a:rPr>
              <a:t>This last statement complements what the data is reflecting. IBU and ABV are proportionally related</a:t>
            </a:r>
          </a:p>
          <a:p>
            <a:r>
              <a:rPr lang="en-US" sz="2000" dirty="0">
                <a:solidFill>
                  <a:srgbClr val="333333"/>
                </a:solidFill>
              </a:rPr>
              <a:t>The correlation coefficient also confirms the linear relationship</a:t>
            </a:r>
          </a:p>
          <a:p>
            <a:endParaRPr lang="en-US" sz="2000" dirty="0">
              <a:solidFill>
                <a:srgbClr val="333333"/>
              </a:solidFill>
            </a:endParaRPr>
          </a:p>
          <a:p>
            <a:endParaRPr lang="en-US" sz="1800" dirty="0">
              <a:solidFill>
                <a:srgbClr val="292929"/>
              </a:solidFill>
            </a:endParaRPr>
          </a:p>
          <a:p>
            <a:endParaRPr lang="en-US" sz="1800" dirty="0">
              <a:solidFill>
                <a:srgbClr val="292929"/>
              </a:solidFill>
            </a:endParaRP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966901"/>
            <a:ext cx="0" cy="589109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94EF76E-A989-7964-8A41-FF653BCFE093}"/>
              </a:ext>
            </a:extLst>
          </p:cNvPr>
          <p:cNvPicPr>
            <a:picLocks noChangeAspect="1"/>
          </p:cNvPicPr>
          <p:nvPr/>
        </p:nvPicPr>
        <p:blipFill>
          <a:blip r:embed="rId2"/>
          <a:stretch>
            <a:fillRect/>
          </a:stretch>
        </p:blipFill>
        <p:spPr>
          <a:xfrm>
            <a:off x="1025168" y="829088"/>
            <a:ext cx="4125949" cy="2479443"/>
          </a:xfrm>
          <a:prstGeom prst="rect">
            <a:avLst/>
          </a:prstGeom>
        </p:spPr>
      </p:pic>
      <p:pic>
        <p:nvPicPr>
          <p:cNvPr id="13" name="Picture 12">
            <a:extLst>
              <a:ext uri="{FF2B5EF4-FFF2-40B4-BE49-F238E27FC236}">
                <a16:creationId xmlns:a16="http://schemas.microsoft.com/office/drawing/2014/main" id="{5C3E3893-8FAE-FEA9-6700-C8A951DADAA5}"/>
              </a:ext>
            </a:extLst>
          </p:cNvPr>
          <p:cNvPicPr>
            <a:picLocks noChangeAspect="1"/>
          </p:cNvPicPr>
          <p:nvPr/>
        </p:nvPicPr>
        <p:blipFill>
          <a:blip r:embed="rId3"/>
          <a:stretch>
            <a:fillRect/>
          </a:stretch>
        </p:blipFill>
        <p:spPr>
          <a:xfrm>
            <a:off x="877853" y="3429000"/>
            <a:ext cx="4922872" cy="2984550"/>
          </a:xfrm>
          <a:prstGeom prst="rect">
            <a:avLst/>
          </a:prstGeom>
        </p:spPr>
      </p:pic>
    </p:spTree>
    <p:extLst>
      <p:ext uri="{BB962C8B-B14F-4D97-AF65-F5344CB8AC3E}">
        <p14:creationId xmlns:p14="http://schemas.microsoft.com/office/powerpoint/2010/main" val="60846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pPr algn="l"/>
            <a:r>
              <a:rPr lang="en-US" sz="3200" b="1" dirty="0">
                <a:solidFill>
                  <a:srgbClr val="DE1930"/>
                </a:solidFill>
                <a:latin typeface="Trebuchet MS" panose="020B0603020202020204" pitchFamily="34" charset="0"/>
              </a:rPr>
              <a:t>7.Relationship between IBU and ABV</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86319" y="1076326"/>
            <a:ext cx="4848219" cy="5781674"/>
          </a:xfrm>
          <a:prstGeom prst="rect">
            <a:avLst/>
          </a:prstGeom>
          <a:solidFill>
            <a:srgbClr val="C00000">
              <a:alpha val="12000"/>
            </a:srgb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0" dirty="0">
                <a:solidFill>
                  <a:srgbClr val="292929"/>
                </a:solidFill>
                <a:effectLst/>
              </a:rPr>
              <a:t>Source Code</a:t>
            </a:r>
          </a:p>
          <a:p>
            <a:r>
              <a:rPr lang="en-US" sz="1600" dirty="0">
                <a:solidFill>
                  <a:srgbClr val="292929"/>
                </a:solidFill>
              </a:rPr>
              <a:t>Using </a:t>
            </a:r>
            <a:r>
              <a:rPr lang="en-US" sz="1600" dirty="0" err="1">
                <a:solidFill>
                  <a:srgbClr val="292929"/>
                </a:solidFill>
              </a:rPr>
              <a:t>Ggpair</a:t>
            </a:r>
            <a:r>
              <a:rPr lang="en-US" sz="1600" dirty="0">
                <a:solidFill>
                  <a:srgbClr val="292929"/>
                </a:solidFill>
              </a:rPr>
              <a:t> to plot the relationship between both variables</a:t>
            </a:r>
          </a:p>
          <a:p>
            <a:r>
              <a:rPr lang="en-US" sz="1600" dirty="0">
                <a:solidFill>
                  <a:srgbClr val="292929"/>
                </a:solidFill>
              </a:rPr>
              <a:t>Scatterplot using </a:t>
            </a:r>
            <a:r>
              <a:rPr lang="en-US" sz="1600" dirty="0" err="1">
                <a:solidFill>
                  <a:srgbClr val="292929"/>
                </a:solidFill>
              </a:rPr>
              <a:t>geom_point</a:t>
            </a:r>
            <a:endParaRPr lang="en-US" sz="1600" dirty="0">
              <a:solidFill>
                <a:srgbClr val="292929"/>
              </a:solidFill>
            </a:endParaRPr>
          </a:p>
          <a:p>
            <a:pPr lvl="1"/>
            <a:r>
              <a:rPr lang="en-US" sz="1600" dirty="0">
                <a:solidFill>
                  <a:srgbClr val="292929"/>
                </a:solidFill>
              </a:rPr>
              <a:t>To determine the classification of the beer we used Regular expression by evaluating the value of the column Style</a:t>
            </a:r>
          </a:p>
          <a:p>
            <a:pPr lvl="1"/>
            <a:r>
              <a:rPr lang="en-US" sz="1600" dirty="0">
                <a:solidFill>
                  <a:srgbClr val="292929"/>
                </a:solidFill>
              </a:rPr>
              <a:t>We plot the data</a:t>
            </a: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1076326"/>
            <a:ext cx="0" cy="57816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C5A5B5F-AE12-0903-09DD-E5095B2DEC87}"/>
              </a:ext>
            </a:extLst>
          </p:cNvPr>
          <p:cNvPicPr>
            <a:picLocks noChangeAspect="1"/>
          </p:cNvPicPr>
          <p:nvPr/>
        </p:nvPicPr>
        <p:blipFill>
          <a:blip r:embed="rId2"/>
          <a:stretch>
            <a:fillRect/>
          </a:stretch>
        </p:blipFill>
        <p:spPr>
          <a:xfrm>
            <a:off x="281483" y="1370969"/>
            <a:ext cx="6815136" cy="1119205"/>
          </a:xfrm>
          <a:prstGeom prst="rect">
            <a:avLst/>
          </a:prstGeom>
        </p:spPr>
      </p:pic>
      <p:pic>
        <p:nvPicPr>
          <p:cNvPr id="8" name="Picture 7">
            <a:extLst>
              <a:ext uri="{FF2B5EF4-FFF2-40B4-BE49-F238E27FC236}">
                <a16:creationId xmlns:a16="http://schemas.microsoft.com/office/drawing/2014/main" id="{3E0F6649-9CCC-474C-127E-27FBA5A3E133}"/>
              </a:ext>
            </a:extLst>
          </p:cNvPr>
          <p:cNvPicPr>
            <a:picLocks noChangeAspect="1"/>
          </p:cNvPicPr>
          <p:nvPr/>
        </p:nvPicPr>
        <p:blipFill>
          <a:blip r:embed="rId3"/>
          <a:stretch>
            <a:fillRect/>
          </a:stretch>
        </p:blipFill>
        <p:spPr>
          <a:xfrm>
            <a:off x="281483" y="3537210"/>
            <a:ext cx="6815133" cy="1246257"/>
          </a:xfrm>
          <a:prstGeom prst="rect">
            <a:avLst/>
          </a:prstGeom>
        </p:spPr>
      </p:pic>
      <p:cxnSp>
        <p:nvCxnSpPr>
          <p:cNvPr id="12" name="Connector: Elbow 11">
            <a:extLst>
              <a:ext uri="{FF2B5EF4-FFF2-40B4-BE49-F238E27FC236}">
                <a16:creationId xmlns:a16="http://schemas.microsoft.com/office/drawing/2014/main" id="{88CE08EB-61BD-0052-BB89-0ED283A09E0E}"/>
              </a:ext>
            </a:extLst>
          </p:cNvPr>
          <p:cNvCxnSpPr/>
          <p:nvPr/>
        </p:nvCxnSpPr>
        <p:spPr>
          <a:xfrm rot="10800000">
            <a:off x="5648326" y="1704975"/>
            <a:ext cx="1990725"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A4220E27-5789-07D1-EA4C-8DC317A42BD5}"/>
              </a:ext>
            </a:extLst>
          </p:cNvPr>
          <p:cNvCxnSpPr/>
          <p:nvPr/>
        </p:nvCxnSpPr>
        <p:spPr>
          <a:xfrm rot="10800000" flipV="1">
            <a:off x="6924675" y="2490174"/>
            <a:ext cx="1314450" cy="12618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E9AC1FA-884B-22CD-C48C-B9A05F70690C}"/>
              </a:ext>
            </a:extLst>
          </p:cNvPr>
          <p:cNvCxnSpPr/>
          <p:nvPr/>
        </p:nvCxnSpPr>
        <p:spPr>
          <a:xfrm rot="10800000" flipV="1">
            <a:off x="6905626" y="3320789"/>
            <a:ext cx="1076325" cy="10470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867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A561A56-F890-AA43-5A91-72BABA9B54C8}"/>
              </a:ext>
            </a:extLst>
          </p:cNvPr>
          <p:cNvPicPr>
            <a:picLocks noChangeAspect="1"/>
          </p:cNvPicPr>
          <p:nvPr/>
        </p:nvPicPr>
        <p:blipFill>
          <a:blip r:embed="rId2"/>
          <a:stretch>
            <a:fillRect/>
          </a:stretch>
        </p:blipFill>
        <p:spPr>
          <a:xfrm>
            <a:off x="-110953" y="1347146"/>
            <a:ext cx="7365656" cy="4549584"/>
          </a:xfrm>
          <a:prstGeom prst="rect">
            <a:avLst/>
          </a:prstGeom>
        </p:spPr>
      </p:pic>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sz="3600" b="1" dirty="0">
                <a:solidFill>
                  <a:srgbClr val="DE1930"/>
                </a:solidFill>
                <a:latin typeface="Trebuchet MS" panose="020B0603020202020204" pitchFamily="34" charset="0"/>
              </a:rPr>
              <a:t>8.Difference between IPA and PALE Beer types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66901"/>
            <a:ext cx="4922872" cy="53100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333333"/>
                </a:solidFill>
              </a:rPr>
              <a:t>As we can see from the image the observations of the IPA beer types have higher level of bitterness and alcohol</a:t>
            </a:r>
          </a:p>
          <a:p>
            <a:r>
              <a:rPr lang="en-US" sz="2000" dirty="0">
                <a:solidFill>
                  <a:srgbClr val="333333"/>
                </a:solidFill>
              </a:rPr>
              <a:t>And the opposite is also true. The ALE Beer Types have less level of IBU and ABV</a:t>
            </a:r>
          </a:p>
          <a:p>
            <a:r>
              <a:rPr lang="en-US" sz="2000" dirty="0">
                <a:solidFill>
                  <a:srgbClr val="333333"/>
                </a:solidFill>
              </a:rPr>
              <a:t>At the beginning of the presentation we also highlighted the differences between ALE and IPA. </a:t>
            </a:r>
          </a:p>
          <a:p>
            <a:r>
              <a:rPr lang="en-US" sz="1400" b="0" i="1" dirty="0">
                <a:solidFill>
                  <a:srgbClr val="333333"/>
                </a:solidFill>
                <a:effectLst/>
                <a:latin typeface="Faustina"/>
              </a:rPr>
              <a:t>“Pale ales will usually be between 4.5 – 6.2% ABV, where IPAs will usually sit somewhere between 5 – 7.5% (or more for a double IPA, 7.5 – 10.0%). IPAs may also be slightly more bitter, but there is a wide range here”</a:t>
            </a:r>
            <a:endParaRPr lang="en-US" sz="2000" i="1" dirty="0">
              <a:solidFill>
                <a:srgbClr val="333333"/>
              </a:solidFill>
            </a:endParaRPr>
          </a:p>
          <a:p>
            <a:r>
              <a:rPr lang="en-US" sz="2000" dirty="0">
                <a:solidFill>
                  <a:srgbClr val="333333"/>
                </a:solidFill>
              </a:rPr>
              <a:t>We also can use KNN to verify that this is true </a:t>
            </a:r>
          </a:p>
          <a:p>
            <a:endParaRPr lang="en-US" sz="1800" dirty="0">
              <a:solidFill>
                <a:srgbClr val="292929"/>
              </a:solidFill>
            </a:endParaRPr>
          </a:p>
          <a:p>
            <a:endParaRPr lang="en-US" sz="1800" dirty="0">
              <a:solidFill>
                <a:srgbClr val="292929"/>
              </a:solidFill>
            </a:endParaRP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966901"/>
            <a:ext cx="0" cy="589109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980ADF4-5117-06E7-4255-7ACAE4CD1A0E}"/>
              </a:ext>
            </a:extLst>
          </p:cNvPr>
          <p:cNvSpPr/>
          <p:nvPr/>
        </p:nvSpPr>
        <p:spPr>
          <a:xfrm>
            <a:off x="3571875" y="2292464"/>
            <a:ext cx="2181225" cy="1136536"/>
          </a:xfrm>
          <a:custGeom>
            <a:avLst/>
            <a:gdLst>
              <a:gd name="connsiteX0" fmla="*/ 0 w 2181225"/>
              <a:gd name="connsiteY0" fmla="*/ 0 h 1136536"/>
              <a:gd name="connsiteX1" fmla="*/ 523494 w 2181225"/>
              <a:gd name="connsiteY1" fmla="*/ 0 h 1136536"/>
              <a:gd name="connsiteX2" fmla="*/ 1068800 w 2181225"/>
              <a:gd name="connsiteY2" fmla="*/ 0 h 1136536"/>
              <a:gd name="connsiteX3" fmla="*/ 1635919 w 2181225"/>
              <a:gd name="connsiteY3" fmla="*/ 0 h 1136536"/>
              <a:gd name="connsiteX4" fmla="*/ 2181225 w 2181225"/>
              <a:gd name="connsiteY4" fmla="*/ 0 h 1136536"/>
              <a:gd name="connsiteX5" fmla="*/ 2181225 w 2181225"/>
              <a:gd name="connsiteY5" fmla="*/ 579633 h 1136536"/>
              <a:gd name="connsiteX6" fmla="*/ 2181225 w 2181225"/>
              <a:gd name="connsiteY6" fmla="*/ 1136536 h 1136536"/>
              <a:gd name="connsiteX7" fmla="*/ 1592294 w 2181225"/>
              <a:gd name="connsiteY7" fmla="*/ 1136536 h 1136536"/>
              <a:gd name="connsiteX8" fmla="*/ 1003363 w 2181225"/>
              <a:gd name="connsiteY8" fmla="*/ 1136536 h 1136536"/>
              <a:gd name="connsiteX9" fmla="*/ 0 w 2181225"/>
              <a:gd name="connsiteY9" fmla="*/ 1136536 h 1136536"/>
              <a:gd name="connsiteX10" fmla="*/ 0 w 2181225"/>
              <a:gd name="connsiteY10" fmla="*/ 579633 h 1136536"/>
              <a:gd name="connsiteX11" fmla="*/ 0 w 2181225"/>
              <a:gd name="connsiteY11" fmla="*/ 0 h 113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1225" h="1136536" fill="none" extrusionOk="0">
                <a:moveTo>
                  <a:pt x="0" y="0"/>
                </a:moveTo>
                <a:cubicBezTo>
                  <a:pt x="131384" y="-56033"/>
                  <a:pt x="377271" y="60244"/>
                  <a:pt x="523494" y="0"/>
                </a:cubicBezTo>
                <a:cubicBezTo>
                  <a:pt x="669717" y="-60244"/>
                  <a:pt x="798915" y="487"/>
                  <a:pt x="1068800" y="0"/>
                </a:cubicBezTo>
                <a:cubicBezTo>
                  <a:pt x="1338685" y="-487"/>
                  <a:pt x="1467689" y="61166"/>
                  <a:pt x="1635919" y="0"/>
                </a:cubicBezTo>
                <a:cubicBezTo>
                  <a:pt x="1804149" y="-61166"/>
                  <a:pt x="1923318" y="7960"/>
                  <a:pt x="2181225" y="0"/>
                </a:cubicBezTo>
                <a:cubicBezTo>
                  <a:pt x="2190081" y="144426"/>
                  <a:pt x="2150096" y="453478"/>
                  <a:pt x="2181225" y="579633"/>
                </a:cubicBezTo>
                <a:cubicBezTo>
                  <a:pt x="2212354" y="705788"/>
                  <a:pt x="2143537" y="977796"/>
                  <a:pt x="2181225" y="1136536"/>
                </a:cubicBezTo>
                <a:cubicBezTo>
                  <a:pt x="1979173" y="1154588"/>
                  <a:pt x="1711607" y="1106507"/>
                  <a:pt x="1592294" y="1136536"/>
                </a:cubicBezTo>
                <a:cubicBezTo>
                  <a:pt x="1472981" y="1166565"/>
                  <a:pt x="1258460" y="1129904"/>
                  <a:pt x="1003363" y="1136536"/>
                </a:cubicBezTo>
                <a:cubicBezTo>
                  <a:pt x="748266" y="1143168"/>
                  <a:pt x="375881" y="1103581"/>
                  <a:pt x="0" y="1136536"/>
                </a:cubicBezTo>
                <a:cubicBezTo>
                  <a:pt x="-53176" y="934013"/>
                  <a:pt x="44063" y="720553"/>
                  <a:pt x="0" y="579633"/>
                </a:cubicBezTo>
                <a:cubicBezTo>
                  <a:pt x="-44063" y="438713"/>
                  <a:pt x="5215" y="277404"/>
                  <a:pt x="0" y="0"/>
                </a:cubicBezTo>
                <a:close/>
              </a:path>
              <a:path w="2181225" h="1136536" stroke="0" extrusionOk="0">
                <a:moveTo>
                  <a:pt x="0" y="0"/>
                </a:moveTo>
                <a:cubicBezTo>
                  <a:pt x="254499" y="-22303"/>
                  <a:pt x="372802" y="6613"/>
                  <a:pt x="523494" y="0"/>
                </a:cubicBezTo>
                <a:cubicBezTo>
                  <a:pt x="674186" y="-6613"/>
                  <a:pt x="782534" y="16775"/>
                  <a:pt x="1003363" y="0"/>
                </a:cubicBezTo>
                <a:cubicBezTo>
                  <a:pt x="1224192" y="-16775"/>
                  <a:pt x="1431790" y="32336"/>
                  <a:pt x="1592294" y="0"/>
                </a:cubicBezTo>
                <a:cubicBezTo>
                  <a:pt x="1752798" y="-32336"/>
                  <a:pt x="2042323" y="18383"/>
                  <a:pt x="2181225" y="0"/>
                </a:cubicBezTo>
                <a:cubicBezTo>
                  <a:pt x="2243333" y="178376"/>
                  <a:pt x="2151748" y="406039"/>
                  <a:pt x="2181225" y="556903"/>
                </a:cubicBezTo>
                <a:cubicBezTo>
                  <a:pt x="2210702" y="707767"/>
                  <a:pt x="2153438" y="899976"/>
                  <a:pt x="2181225" y="1136536"/>
                </a:cubicBezTo>
                <a:cubicBezTo>
                  <a:pt x="1917489" y="1152494"/>
                  <a:pt x="1765907" y="1094985"/>
                  <a:pt x="1635919" y="1136536"/>
                </a:cubicBezTo>
                <a:cubicBezTo>
                  <a:pt x="1505931" y="1178087"/>
                  <a:pt x="1176758" y="1082420"/>
                  <a:pt x="1046988" y="1136536"/>
                </a:cubicBezTo>
                <a:cubicBezTo>
                  <a:pt x="917218" y="1190652"/>
                  <a:pt x="762292" y="1125219"/>
                  <a:pt x="567119" y="1136536"/>
                </a:cubicBezTo>
                <a:cubicBezTo>
                  <a:pt x="371946" y="1147853"/>
                  <a:pt x="227962" y="1086847"/>
                  <a:pt x="0" y="1136536"/>
                </a:cubicBezTo>
                <a:cubicBezTo>
                  <a:pt x="-18401" y="953437"/>
                  <a:pt x="35579" y="705625"/>
                  <a:pt x="0" y="568268"/>
                </a:cubicBezTo>
                <a:cubicBezTo>
                  <a:pt x="-35579" y="430911"/>
                  <a:pt x="4892" y="280603"/>
                  <a:pt x="0" y="0"/>
                </a:cubicBezTo>
                <a:close/>
              </a:path>
            </a:pathLst>
          </a:custGeom>
          <a:solidFill>
            <a:srgbClr val="FFC000">
              <a:alpha val="9000"/>
            </a:srgbClr>
          </a:solidFill>
          <a:ln>
            <a:solidFill>
              <a:schemeClr val="bg1">
                <a:lumMod val="6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4395EA-4C55-693A-81CA-EAB44F9A13C0}"/>
              </a:ext>
            </a:extLst>
          </p:cNvPr>
          <p:cNvSpPr/>
          <p:nvPr/>
        </p:nvSpPr>
        <p:spPr>
          <a:xfrm>
            <a:off x="1543050" y="3912450"/>
            <a:ext cx="2181225" cy="1136536"/>
          </a:xfrm>
          <a:custGeom>
            <a:avLst/>
            <a:gdLst>
              <a:gd name="connsiteX0" fmla="*/ 0 w 2181225"/>
              <a:gd name="connsiteY0" fmla="*/ 0 h 1136536"/>
              <a:gd name="connsiteX1" fmla="*/ 523494 w 2181225"/>
              <a:gd name="connsiteY1" fmla="*/ 0 h 1136536"/>
              <a:gd name="connsiteX2" fmla="*/ 1068800 w 2181225"/>
              <a:gd name="connsiteY2" fmla="*/ 0 h 1136536"/>
              <a:gd name="connsiteX3" fmla="*/ 1635919 w 2181225"/>
              <a:gd name="connsiteY3" fmla="*/ 0 h 1136536"/>
              <a:gd name="connsiteX4" fmla="*/ 2181225 w 2181225"/>
              <a:gd name="connsiteY4" fmla="*/ 0 h 1136536"/>
              <a:gd name="connsiteX5" fmla="*/ 2181225 w 2181225"/>
              <a:gd name="connsiteY5" fmla="*/ 579633 h 1136536"/>
              <a:gd name="connsiteX6" fmla="*/ 2181225 w 2181225"/>
              <a:gd name="connsiteY6" fmla="*/ 1136536 h 1136536"/>
              <a:gd name="connsiteX7" fmla="*/ 1592294 w 2181225"/>
              <a:gd name="connsiteY7" fmla="*/ 1136536 h 1136536"/>
              <a:gd name="connsiteX8" fmla="*/ 1003363 w 2181225"/>
              <a:gd name="connsiteY8" fmla="*/ 1136536 h 1136536"/>
              <a:gd name="connsiteX9" fmla="*/ 0 w 2181225"/>
              <a:gd name="connsiteY9" fmla="*/ 1136536 h 1136536"/>
              <a:gd name="connsiteX10" fmla="*/ 0 w 2181225"/>
              <a:gd name="connsiteY10" fmla="*/ 579633 h 1136536"/>
              <a:gd name="connsiteX11" fmla="*/ 0 w 2181225"/>
              <a:gd name="connsiteY11" fmla="*/ 0 h 113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1225" h="1136536" fill="none" extrusionOk="0">
                <a:moveTo>
                  <a:pt x="0" y="0"/>
                </a:moveTo>
                <a:cubicBezTo>
                  <a:pt x="131384" y="-56033"/>
                  <a:pt x="377271" y="60244"/>
                  <a:pt x="523494" y="0"/>
                </a:cubicBezTo>
                <a:cubicBezTo>
                  <a:pt x="669717" y="-60244"/>
                  <a:pt x="798915" y="487"/>
                  <a:pt x="1068800" y="0"/>
                </a:cubicBezTo>
                <a:cubicBezTo>
                  <a:pt x="1338685" y="-487"/>
                  <a:pt x="1467689" y="61166"/>
                  <a:pt x="1635919" y="0"/>
                </a:cubicBezTo>
                <a:cubicBezTo>
                  <a:pt x="1804149" y="-61166"/>
                  <a:pt x="1923318" y="7960"/>
                  <a:pt x="2181225" y="0"/>
                </a:cubicBezTo>
                <a:cubicBezTo>
                  <a:pt x="2190081" y="144426"/>
                  <a:pt x="2150096" y="453478"/>
                  <a:pt x="2181225" y="579633"/>
                </a:cubicBezTo>
                <a:cubicBezTo>
                  <a:pt x="2212354" y="705788"/>
                  <a:pt x="2143537" y="977796"/>
                  <a:pt x="2181225" y="1136536"/>
                </a:cubicBezTo>
                <a:cubicBezTo>
                  <a:pt x="1979173" y="1154588"/>
                  <a:pt x="1711607" y="1106507"/>
                  <a:pt x="1592294" y="1136536"/>
                </a:cubicBezTo>
                <a:cubicBezTo>
                  <a:pt x="1472981" y="1166565"/>
                  <a:pt x="1258460" y="1129904"/>
                  <a:pt x="1003363" y="1136536"/>
                </a:cubicBezTo>
                <a:cubicBezTo>
                  <a:pt x="748266" y="1143168"/>
                  <a:pt x="375881" y="1103581"/>
                  <a:pt x="0" y="1136536"/>
                </a:cubicBezTo>
                <a:cubicBezTo>
                  <a:pt x="-53176" y="934013"/>
                  <a:pt x="44063" y="720553"/>
                  <a:pt x="0" y="579633"/>
                </a:cubicBezTo>
                <a:cubicBezTo>
                  <a:pt x="-44063" y="438713"/>
                  <a:pt x="5215" y="277404"/>
                  <a:pt x="0" y="0"/>
                </a:cubicBezTo>
                <a:close/>
              </a:path>
              <a:path w="2181225" h="1136536" stroke="0" extrusionOk="0">
                <a:moveTo>
                  <a:pt x="0" y="0"/>
                </a:moveTo>
                <a:cubicBezTo>
                  <a:pt x="254499" y="-22303"/>
                  <a:pt x="372802" y="6613"/>
                  <a:pt x="523494" y="0"/>
                </a:cubicBezTo>
                <a:cubicBezTo>
                  <a:pt x="674186" y="-6613"/>
                  <a:pt x="782534" y="16775"/>
                  <a:pt x="1003363" y="0"/>
                </a:cubicBezTo>
                <a:cubicBezTo>
                  <a:pt x="1224192" y="-16775"/>
                  <a:pt x="1431790" y="32336"/>
                  <a:pt x="1592294" y="0"/>
                </a:cubicBezTo>
                <a:cubicBezTo>
                  <a:pt x="1752798" y="-32336"/>
                  <a:pt x="2042323" y="18383"/>
                  <a:pt x="2181225" y="0"/>
                </a:cubicBezTo>
                <a:cubicBezTo>
                  <a:pt x="2243333" y="178376"/>
                  <a:pt x="2151748" y="406039"/>
                  <a:pt x="2181225" y="556903"/>
                </a:cubicBezTo>
                <a:cubicBezTo>
                  <a:pt x="2210702" y="707767"/>
                  <a:pt x="2153438" y="899976"/>
                  <a:pt x="2181225" y="1136536"/>
                </a:cubicBezTo>
                <a:cubicBezTo>
                  <a:pt x="1917489" y="1152494"/>
                  <a:pt x="1765907" y="1094985"/>
                  <a:pt x="1635919" y="1136536"/>
                </a:cubicBezTo>
                <a:cubicBezTo>
                  <a:pt x="1505931" y="1178087"/>
                  <a:pt x="1176758" y="1082420"/>
                  <a:pt x="1046988" y="1136536"/>
                </a:cubicBezTo>
                <a:cubicBezTo>
                  <a:pt x="917218" y="1190652"/>
                  <a:pt x="762292" y="1125219"/>
                  <a:pt x="567119" y="1136536"/>
                </a:cubicBezTo>
                <a:cubicBezTo>
                  <a:pt x="371946" y="1147853"/>
                  <a:pt x="227962" y="1086847"/>
                  <a:pt x="0" y="1136536"/>
                </a:cubicBezTo>
                <a:cubicBezTo>
                  <a:pt x="-18401" y="953437"/>
                  <a:pt x="35579" y="705625"/>
                  <a:pt x="0" y="568268"/>
                </a:cubicBezTo>
                <a:cubicBezTo>
                  <a:pt x="-35579" y="430911"/>
                  <a:pt x="4892" y="280603"/>
                  <a:pt x="0" y="0"/>
                </a:cubicBezTo>
                <a:close/>
              </a:path>
            </a:pathLst>
          </a:custGeom>
          <a:solidFill>
            <a:srgbClr val="FFC000">
              <a:alpha val="8000"/>
            </a:srgbClr>
          </a:solidFill>
          <a:ln>
            <a:solidFill>
              <a:schemeClr val="bg1">
                <a:lumMod val="6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9DAE03C2-4F2F-E75F-72AA-F5CF1005F9D3}"/>
              </a:ext>
            </a:extLst>
          </p:cNvPr>
          <p:cNvCxnSpPr>
            <a:endCxn id="7" idx="3"/>
          </p:cNvCxnSpPr>
          <p:nvPr/>
        </p:nvCxnSpPr>
        <p:spPr>
          <a:xfrm rot="10800000" flipV="1">
            <a:off x="5753100" y="1584960"/>
            <a:ext cx="1805940" cy="12757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7216A4D9-DB2D-3799-FFD6-CD315A909451}"/>
              </a:ext>
            </a:extLst>
          </p:cNvPr>
          <p:cNvCxnSpPr/>
          <p:nvPr/>
        </p:nvCxnSpPr>
        <p:spPr>
          <a:xfrm rot="10800000" flipV="1">
            <a:off x="3724276" y="2682240"/>
            <a:ext cx="4007485" cy="17984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3852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sz="3600" b="1" dirty="0">
                <a:solidFill>
                  <a:srgbClr val="DE1930"/>
                </a:solidFill>
                <a:latin typeface="Trebuchet MS" panose="020B0603020202020204" pitchFamily="34" charset="0"/>
              </a:rPr>
              <a:t>8.Difference between IPA and PALE Beer types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66901"/>
            <a:ext cx="4922872" cy="53100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0" i="0" dirty="0">
                <a:solidFill>
                  <a:srgbClr val="292929"/>
                </a:solidFill>
                <a:effectLst/>
              </a:rPr>
              <a:t>KNN Results</a:t>
            </a:r>
          </a:p>
          <a:p>
            <a:r>
              <a:rPr lang="en-US" sz="2000" dirty="0">
                <a:solidFill>
                  <a:srgbClr val="292929"/>
                </a:solidFill>
              </a:rPr>
              <a:t>As we can see from the image, the accuracy of KNN is very high, almost 80%. That means there’s a clear difference between IPA beers and the rest</a:t>
            </a:r>
            <a:endParaRPr lang="en-US" sz="2000" dirty="0">
              <a:solidFill>
                <a:srgbClr val="333333"/>
              </a:solidFill>
            </a:endParaRPr>
          </a:p>
          <a:p>
            <a:r>
              <a:rPr lang="en-US" sz="1800" dirty="0">
                <a:solidFill>
                  <a:srgbClr val="292929"/>
                </a:solidFill>
              </a:rPr>
              <a:t>Giving the fact that KNN showed a high accuracy using IBU and ABV, all it means that KNN easily can classify when a beer is IPA or a beer is a Pale . In that sense, both group have a clear difference when it comes to the level of bitterness and alcohol, and KNN could easily identified this difference </a:t>
            </a:r>
            <a:endParaRPr lang="en-US" sz="1400" dirty="0">
              <a:solidFill>
                <a:srgbClr val="292929"/>
              </a:solidFill>
            </a:endParaRPr>
          </a:p>
          <a:p>
            <a:endParaRPr lang="en-US" sz="1800" dirty="0">
              <a:solidFill>
                <a:srgbClr val="292929"/>
              </a:solidFill>
            </a:endParaRPr>
          </a:p>
        </p:txBody>
      </p:sp>
      <p:grpSp>
        <p:nvGrpSpPr>
          <p:cNvPr id="4" name="Group 3">
            <a:extLst>
              <a:ext uri="{FF2B5EF4-FFF2-40B4-BE49-F238E27FC236}">
                <a16:creationId xmlns:a16="http://schemas.microsoft.com/office/drawing/2014/main" id="{39288A1C-BE11-EB2D-2371-BC5759F6AC1C}"/>
              </a:ext>
            </a:extLst>
          </p:cNvPr>
          <p:cNvGrpSpPr/>
          <p:nvPr/>
        </p:nvGrpSpPr>
        <p:grpSpPr>
          <a:xfrm>
            <a:off x="76200" y="966901"/>
            <a:ext cx="3815080" cy="2808294"/>
            <a:chOff x="-110953" y="1347146"/>
            <a:chExt cx="7365656" cy="4549584"/>
          </a:xfrm>
        </p:grpSpPr>
        <p:pic>
          <p:nvPicPr>
            <p:cNvPr id="12" name="Picture 11">
              <a:extLst>
                <a:ext uri="{FF2B5EF4-FFF2-40B4-BE49-F238E27FC236}">
                  <a16:creationId xmlns:a16="http://schemas.microsoft.com/office/drawing/2014/main" id="{FA561A56-F890-AA43-5A91-72BABA9B54C8}"/>
                </a:ext>
              </a:extLst>
            </p:cNvPr>
            <p:cNvPicPr>
              <a:picLocks noChangeAspect="1"/>
            </p:cNvPicPr>
            <p:nvPr/>
          </p:nvPicPr>
          <p:blipFill>
            <a:blip r:embed="rId2"/>
            <a:stretch>
              <a:fillRect/>
            </a:stretch>
          </p:blipFill>
          <p:spPr>
            <a:xfrm>
              <a:off x="-110953" y="1347146"/>
              <a:ext cx="7365656" cy="4549584"/>
            </a:xfrm>
            <a:prstGeom prst="rect">
              <a:avLst/>
            </a:prstGeom>
            <a:ln>
              <a:solidFill>
                <a:schemeClr val="accent1"/>
              </a:solidFill>
            </a:ln>
          </p:spPr>
        </p:pic>
        <p:sp>
          <p:nvSpPr>
            <p:cNvPr id="7" name="Rectangle 6">
              <a:extLst>
                <a:ext uri="{FF2B5EF4-FFF2-40B4-BE49-F238E27FC236}">
                  <a16:creationId xmlns:a16="http://schemas.microsoft.com/office/drawing/2014/main" id="{0980ADF4-5117-06E7-4255-7ACAE4CD1A0E}"/>
                </a:ext>
              </a:extLst>
            </p:cNvPr>
            <p:cNvSpPr/>
            <p:nvPr/>
          </p:nvSpPr>
          <p:spPr>
            <a:xfrm>
              <a:off x="3571875" y="2292464"/>
              <a:ext cx="2181225" cy="1136536"/>
            </a:xfrm>
            <a:custGeom>
              <a:avLst/>
              <a:gdLst>
                <a:gd name="connsiteX0" fmla="*/ 0 w 2181225"/>
                <a:gd name="connsiteY0" fmla="*/ 0 h 1136536"/>
                <a:gd name="connsiteX1" fmla="*/ 523494 w 2181225"/>
                <a:gd name="connsiteY1" fmla="*/ 0 h 1136536"/>
                <a:gd name="connsiteX2" fmla="*/ 1068800 w 2181225"/>
                <a:gd name="connsiteY2" fmla="*/ 0 h 1136536"/>
                <a:gd name="connsiteX3" fmla="*/ 1635919 w 2181225"/>
                <a:gd name="connsiteY3" fmla="*/ 0 h 1136536"/>
                <a:gd name="connsiteX4" fmla="*/ 2181225 w 2181225"/>
                <a:gd name="connsiteY4" fmla="*/ 0 h 1136536"/>
                <a:gd name="connsiteX5" fmla="*/ 2181225 w 2181225"/>
                <a:gd name="connsiteY5" fmla="*/ 579633 h 1136536"/>
                <a:gd name="connsiteX6" fmla="*/ 2181225 w 2181225"/>
                <a:gd name="connsiteY6" fmla="*/ 1136536 h 1136536"/>
                <a:gd name="connsiteX7" fmla="*/ 1592294 w 2181225"/>
                <a:gd name="connsiteY7" fmla="*/ 1136536 h 1136536"/>
                <a:gd name="connsiteX8" fmla="*/ 1003363 w 2181225"/>
                <a:gd name="connsiteY8" fmla="*/ 1136536 h 1136536"/>
                <a:gd name="connsiteX9" fmla="*/ 0 w 2181225"/>
                <a:gd name="connsiteY9" fmla="*/ 1136536 h 1136536"/>
                <a:gd name="connsiteX10" fmla="*/ 0 w 2181225"/>
                <a:gd name="connsiteY10" fmla="*/ 579633 h 1136536"/>
                <a:gd name="connsiteX11" fmla="*/ 0 w 2181225"/>
                <a:gd name="connsiteY11" fmla="*/ 0 h 113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1225" h="1136536" fill="none" extrusionOk="0">
                  <a:moveTo>
                    <a:pt x="0" y="0"/>
                  </a:moveTo>
                  <a:cubicBezTo>
                    <a:pt x="131384" y="-56033"/>
                    <a:pt x="377271" y="60244"/>
                    <a:pt x="523494" y="0"/>
                  </a:cubicBezTo>
                  <a:cubicBezTo>
                    <a:pt x="669717" y="-60244"/>
                    <a:pt x="798915" y="487"/>
                    <a:pt x="1068800" y="0"/>
                  </a:cubicBezTo>
                  <a:cubicBezTo>
                    <a:pt x="1338685" y="-487"/>
                    <a:pt x="1467689" y="61166"/>
                    <a:pt x="1635919" y="0"/>
                  </a:cubicBezTo>
                  <a:cubicBezTo>
                    <a:pt x="1804149" y="-61166"/>
                    <a:pt x="1923318" y="7960"/>
                    <a:pt x="2181225" y="0"/>
                  </a:cubicBezTo>
                  <a:cubicBezTo>
                    <a:pt x="2190081" y="144426"/>
                    <a:pt x="2150096" y="453478"/>
                    <a:pt x="2181225" y="579633"/>
                  </a:cubicBezTo>
                  <a:cubicBezTo>
                    <a:pt x="2212354" y="705788"/>
                    <a:pt x="2143537" y="977796"/>
                    <a:pt x="2181225" y="1136536"/>
                  </a:cubicBezTo>
                  <a:cubicBezTo>
                    <a:pt x="1979173" y="1154588"/>
                    <a:pt x="1711607" y="1106507"/>
                    <a:pt x="1592294" y="1136536"/>
                  </a:cubicBezTo>
                  <a:cubicBezTo>
                    <a:pt x="1472981" y="1166565"/>
                    <a:pt x="1258460" y="1129904"/>
                    <a:pt x="1003363" y="1136536"/>
                  </a:cubicBezTo>
                  <a:cubicBezTo>
                    <a:pt x="748266" y="1143168"/>
                    <a:pt x="375881" y="1103581"/>
                    <a:pt x="0" y="1136536"/>
                  </a:cubicBezTo>
                  <a:cubicBezTo>
                    <a:pt x="-53176" y="934013"/>
                    <a:pt x="44063" y="720553"/>
                    <a:pt x="0" y="579633"/>
                  </a:cubicBezTo>
                  <a:cubicBezTo>
                    <a:pt x="-44063" y="438713"/>
                    <a:pt x="5215" y="277404"/>
                    <a:pt x="0" y="0"/>
                  </a:cubicBezTo>
                  <a:close/>
                </a:path>
                <a:path w="2181225" h="1136536" stroke="0" extrusionOk="0">
                  <a:moveTo>
                    <a:pt x="0" y="0"/>
                  </a:moveTo>
                  <a:cubicBezTo>
                    <a:pt x="254499" y="-22303"/>
                    <a:pt x="372802" y="6613"/>
                    <a:pt x="523494" y="0"/>
                  </a:cubicBezTo>
                  <a:cubicBezTo>
                    <a:pt x="674186" y="-6613"/>
                    <a:pt x="782534" y="16775"/>
                    <a:pt x="1003363" y="0"/>
                  </a:cubicBezTo>
                  <a:cubicBezTo>
                    <a:pt x="1224192" y="-16775"/>
                    <a:pt x="1431790" y="32336"/>
                    <a:pt x="1592294" y="0"/>
                  </a:cubicBezTo>
                  <a:cubicBezTo>
                    <a:pt x="1752798" y="-32336"/>
                    <a:pt x="2042323" y="18383"/>
                    <a:pt x="2181225" y="0"/>
                  </a:cubicBezTo>
                  <a:cubicBezTo>
                    <a:pt x="2243333" y="178376"/>
                    <a:pt x="2151748" y="406039"/>
                    <a:pt x="2181225" y="556903"/>
                  </a:cubicBezTo>
                  <a:cubicBezTo>
                    <a:pt x="2210702" y="707767"/>
                    <a:pt x="2153438" y="899976"/>
                    <a:pt x="2181225" y="1136536"/>
                  </a:cubicBezTo>
                  <a:cubicBezTo>
                    <a:pt x="1917489" y="1152494"/>
                    <a:pt x="1765907" y="1094985"/>
                    <a:pt x="1635919" y="1136536"/>
                  </a:cubicBezTo>
                  <a:cubicBezTo>
                    <a:pt x="1505931" y="1178087"/>
                    <a:pt x="1176758" y="1082420"/>
                    <a:pt x="1046988" y="1136536"/>
                  </a:cubicBezTo>
                  <a:cubicBezTo>
                    <a:pt x="917218" y="1190652"/>
                    <a:pt x="762292" y="1125219"/>
                    <a:pt x="567119" y="1136536"/>
                  </a:cubicBezTo>
                  <a:cubicBezTo>
                    <a:pt x="371946" y="1147853"/>
                    <a:pt x="227962" y="1086847"/>
                    <a:pt x="0" y="1136536"/>
                  </a:cubicBezTo>
                  <a:cubicBezTo>
                    <a:pt x="-18401" y="953437"/>
                    <a:pt x="35579" y="705625"/>
                    <a:pt x="0" y="568268"/>
                  </a:cubicBezTo>
                  <a:cubicBezTo>
                    <a:pt x="-35579" y="430911"/>
                    <a:pt x="4892" y="280603"/>
                    <a:pt x="0" y="0"/>
                  </a:cubicBezTo>
                  <a:close/>
                </a:path>
              </a:pathLst>
            </a:custGeom>
            <a:solidFill>
              <a:srgbClr val="FFC000">
                <a:alpha val="27000"/>
              </a:srgbClr>
            </a:solidFill>
            <a:ln>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4395EA-4C55-693A-81CA-EAB44F9A13C0}"/>
                </a:ext>
              </a:extLst>
            </p:cNvPr>
            <p:cNvSpPr/>
            <p:nvPr/>
          </p:nvSpPr>
          <p:spPr>
            <a:xfrm>
              <a:off x="1543050" y="3912450"/>
              <a:ext cx="2181225" cy="1136536"/>
            </a:xfrm>
            <a:custGeom>
              <a:avLst/>
              <a:gdLst>
                <a:gd name="connsiteX0" fmla="*/ 0 w 2181225"/>
                <a:gd name="connsiteY0" fmla="*/ 0 h 1136536"/>
                <a:gd name="connsiteX1" fmla="*/ 523494 w 2181225"/>
                <a:gd name="connsiteY1" fmla="*/ 0 h 1136536"/>
                <a:gd name="connsiteX2" fmla="*/ 1068800 w 2181225"/>
                <a:gd name="connsiteY2" fmla="*/ 0 h 1136536"/>
                <a:gd name="connsiteX3" fmla="*/ 1635919 w 2181225"/>
                <a:gd name="connsiteY3" fmla="*/ 0 h 1136536"/>
                <a:gd name="connsiteX4" fmla="*/ 2181225 w 2181225"/>
                <a:gd name="connsiteY4" fmla="*/ 0 h 1136536"/>
                <a:gd name="connsiteX5" fmla="*/ 2181225 w 2181225"/>
                <a:gd name="connsiteY5" fmla="*/ 579633 h 1136536"/>
                <a:gd name="connsiteX6" fmla="*/ 2181225 w 2181225"/>
                <a:gd name="connsiteY6" fmla="*/ 1136536 h 1136536"/>
                <a:gd name="connsiteX7" fmla="*/ 1592294 w 2181225"/>
                <a:gd name="connsiteY7" fmla="*/ 1136536 h 1136536"/>
                <a:gd name="connsiteX8" fmla="*/ 1003363 w 2181225"/>
                <a:gd name="connsiteY8" fmla="*/ 1136536 h 1136536"/>
                <a:gd name="connsiteX9" fmla="*/ 0 w 2181225"/>
                <a:gd name="connsiteY9" fmla="*/ 1136536 h 1136536"/>
                <a:gd name="connsiteX10" fmla="*/ 0 w 2181225"/>
                <a:gd name="connsiteY10" fmla="*/ 579633 h 1136536"/>
                <a:gd name="connsiteX11" fmla="*/ 0 w 2181225"/>
                <a:gd name="connsiteY11" fmla="*/ 0 h 113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1225" h="1136536" fill="none" extrusionOk="0">
                  <a:moveTo>
                    <a:pt x="0" y="0"/>
                  </a:moveTo>
                  <a:cubicBezTo>
                    <a:pt x="131384" y="-56033"/>
                    <a:pt x="377271" y="60244"/>
                    <a:pt x="523494" y="0"/>
                  </a:cubicBezTo>
                  <a:cubicBezTo>
                    <a:pt x="669717" y="-60244"/>
                    <a:pt x="798915" y="487"/>
                    <a:pt x="1068800" y="0"/>
                  </a:cubicBezTo>
                  <a:cubicBezTo>
                    <a:pt x="1338685" y="-487"/>
                    <a:pt x="1467689" y="61166"/>
                    <a:pt x="1635919" y="0"/>
                  </a:cubicBezTo>
                  <a:cubicBezTo>
                    <a:pt x="1804149" y="-61166"/>
                    <a:pt x="1923318" y="7960"/>
                    <a:pt x="2181225" y="0"/>
                  </a:cubicBezTo>
                  <a:cubicBezTo>
                    <a:pt x="2190081" y="144426"/>
                    <a:pt x="2150096" y="453478"/>
                    <a:pt x="2181225" y="579633"/>
                  </a:cubicBezTo>
                  <a:cubicBezTo>
                    <a:pt x="2212354" y="705788"/>
                    <a:pt x="2143537" y="977796"/>
                    <a:pt x="2181225" y="1136536"/>
                  </a:cubicBezTo>
                  <a:cubicBezTo>
                    <a:pt x="1979173" y="1154588"/>
                    <a:pt x="1711607" y="1106507"/>
                    <a:pt x="1592294" y="1136536"/>
                  </a:cubicBezTo>
                  <a:cubicBezTo>
                    <a:pt x="1472981" y="1166565"/>
                    <a:pt x="1258460" y="1129904"/>
                    <a:pt x="1003363" y="1136536"/>
                  </a:cubicBezTo>
                  <a:cubicBezTo>
                    <a:pt x="748266" y="1143168"/>
                    <a:pt x="375881" y="1103581"/>
                    <a:pt x="0" y="1136536"/>
                  </a:cubicBezTo>
                  <a:cubicBezTo>
                    <a:pt x="-53176" y="934013"/>
                    <a:pt x="44063" y="720553"/>
                    <a:pt x="0" y="579633"/>
                  </a:cubicBezTo>
                  <a:cubicBezTo>
                    <a:pt x="-44063" y="438713"/>
                    <a:pt x="5215" y="277404"/>
                    <a:pt x="0" y="0"/>
                  </a:cubicBezTo>
                  <a:close/>
                </a:path>
                <a:path w="2181225" h="1136536" stroke="0" extrusionOk="0">
                  <a:moveTo>
                    <a:pt x="0" y="0"/>
                  </a:moveTo>
                  <a:cubicBezTo>
                    <a:pt x="254499" y="-22303"/>
                    <a:pt x="372802" y="6613"/>
                    <a:pt x="523494" y="0"/>
                  </a:cubicBezTo>
                  <a:cubicBezTo>
                    <a:pt x="674186" y="-6613"/>
                    <a:pt x="782534" y="16775"/>
                    <a:pt x="1003363" y="0"/>
                  </a:cubicBezTo>
                  <a:cubicBezTo>
                    <a:pt x="1224192" y="-16775"/>
                    <a:pt x="1431790" y="32336"/>
                    <a:pt x="1592294" y="0"/>
                  </a:cubicBezTo>
                  <a:cubicBezTo>
                    <a:pt x="1752798" y="-32336"/>
                    <a:pt x="2042323" y="18383"/>
                    <a:pt x="2181225" y="0"/>
                  </a:cubicBezTo>
                  <a:cubicBezTo>
                    <a:pt x="2243333" y="178376"/>
                    <a:pt x="2151748" y="406039"/>
                    <a:pt x="2181225" y="556903"/>
                  </a:cubicBezTo>
                  <a:cubicBezTo>
                    <a:pt x="2210702" y="707767"/>
                    <a:pt x="2153438" y="899976"/>
                    <a:pt x="2181225" y="1136536"/>
                  </a:cubicBezTo>
                  <a:cubicBezTo>
                    <a:pt x="1917489" y="1152494"/>
                    <a:pt x="1765907" y="1094985"/>
                    <a:pt x="1635919" y="1136536"/>
                  </a:cubicBezTo>
                  <a:cubicBezTo>
                    <a:pt x="1505931" y="1178087"/>
                    <a:pt x="1176758" y="1082420"/>
                    <a:pt x="1046988" y="1136536"/>
                  </a:cubicBezTo>
                  <a:cubicBezTo>
                    <a:pt x="917218" y="1190652"/>
                    <a:pt x="762292" y="1125219"/>
                    <a:pt x="567119" y="1136536"/>
                  </a:cubicBezTo>
                  <a:cubicBezTo>
                    <a:pt x="371946" y="1147853"/>
                    <a:pt x="227962" y="1086847"/>
                    <a:pt x="0" y="1136536"/>
                  </a:cubicBezTo>
                  <a:cubicBezTo>
                    <a:pt x="-18401" y="953437"/>
                    <a:pt x="35579" y="705625"/>
                    <a:pt x="0" y="568268"/>
                  </a:cubicBezTo>
                  <a:cubicBezTo>
                    <a:pt x="-35579" y="430911"/>
                    <a:pt x="4892" y="280603"/>
                    <a:pt x="0" y="0"/>
                  </a:cubicBezTo>
                  <a:close/>
                </a:path>
              </a:pathLst>
            </a:custGeom>
            <a:solidFill>
              <a:srgbClr val="FFC000">
                <a:alpha val="27000"/>
              </a:srgbClr>
            </a:solidFill>
            <a:ln>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EC94C34B-181B-0D89-E035-9E3305BA7EC9}"/>
              </a:ext>
            </a:extLst>
          </p:cNvPr>
          <p:cNvPicPr>
            <a:picLocks noChangeAspect="1"/>
          </p:cNvPicPr>
          <p:nvPr/>
        </p:nvPicPr>
        <p:blipFill>
          <a:blip r:embed="rId3"/>
          <a:stretch>
            <a:fillRect/>
          </a:stretch>
        </p:blipFill>
        <p:spPr>
          <a:xfrm>
            <a:off x="4011630" y="966901"/>
            <a:ext cx="2942866" cy="4412381"/>
          </a:xfrm>
          <a:prstGeom prst="rect">
            <a:avLst/>
          </a:prstGeom>
          <a:ln>
            <a:solidFill>
              <a:schemeClr val="accent1"/>
            </a:solidFill>
          </a:ln>
        </p:spPr>
      </p:pic>
      <p:sp>
        <p:nvSpPr>
          <p:cNvPr id="8" name="Rectangle 7">
            <a:extLst>
              <a:ext uri="{FF2B5EF4-FFF2-40B4-BE49-F238E27FC236}">
                <a16:creationId xmlns:a16="http://schemas.microsoft.com/office/drawing/2014/main" id="{432E4A19-E387-8022-BA7B-3DDFD688F493}"/>
              </a:ext>
            </a:extLst>
          </p:cNvPr>
          <p:cNvSpPr/>
          <p:nvPr/>
        </p:nvSpPr>
        <p:spPr>
          <a:xfrm>
            <a:off x="4836160" y="2092960"/>
            <a:ext cx="1625600" cy="199504"/>
          </a:xfrm>
          <a:custGeom>
            <a:avLst/>
            <a:gdLst>
              <a:gd name="connsiteX0" fmla="*/ 0 w 1625600"/>
              <a:gd name="connsiteY0" fmla="*/ 0 h 199504"/>
              <a:gd name="connsiteX1" fmla="*/ 574379 w 1625600"/>
              <a:gd name="connsiteY1" fmla="*/ 0 h 199504"/>
              <a:gd name="connsiteX2" fmla="*/ 1132501 w 1625600"/>
              <a:gd name="connsiteY2" fmla="*/ 0 h 199504"/>
              <a:gd name="connsiteX3" fmla="*/ 1625600 w 1625600"/>
              <a:gd name="connsiteY3" fmla="*/ 0 h 199504"/>
              <a:gd name="connsiteX4" fmla="*/ 1625600 w 1625600"/>
              <a:gd name="connsiteY4" fmla="*/ 199504 h 199504"/>
              <a:gd name="connsiteX5" fmla="*/ 1116245 w 1625600"/>
              <a:gd name="connsiteY5" fmla="*/ 199504 h 199504"/>
              <a:gd name="connsiteX6" fmla="*/ 574379 w 1625600"/>
              <a:gd name="connsiteY6" fmla="*/ 199504 h 199504"/>
              <a:gd name="connsiteX7" fmla="*/ 0 w 1625600"/>
              <a:gd name="connsiteY7" fmla="*/ 199504 h 199504"/>
              <a:gd name="connsiteX8" fmla="*/ 0 w 1625600"/>
              <a:gd name="connsiteY8" fmla="*/ 0 h 19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5600" h="199504" fill="none" extrusionOk="0">
                <a:moveTo>
                  <a:pt x="0" y="0"/>
                </a:moveTo>
                <a:cubicBezTo>
                  <a:pt x="132075" y="-67659"/>
                  <a:pt x="416999" y="63692"/>
                  <a:pt x="574379" y="0"/>
                </a:cubicBezTo>
                <a:cubicBezTo>
                  <a:pt x="731759" y="-63692"/>
                  <a:pt x="905858" y="58753"/>
                  <a:pt x="1132501" y="0"/>
                </a:cubicBezTo>
                <a:cubicBezTo>
                  <a:pt x="1359144" y="-58753"/>
                  <a:pt x="1505614" y="21003"/>
                  <a:pt x="1625600" y="0"/>
                </a:cubicBezTo>
                <a:cubicBezTo>
                  <a:pt x="1640818" y="76429"/>
                  <a:pt x="1608083" y="159162"/>
                  <a:pt x="1625600" y="199504"/>
                </a:cubicBezTo>
                <a:cubicBezTo>
                  <a:pt x="1494594" y="239982"/>
                  <a:pt x="1220996" y="145743"/>
                  <a:pt x="1116245" y="199504"/>
                </a:cubicBezTo>
                <a:cubicBezTo>
                  <a:pt x="1011494" y="253265"/>
                  <a:pt x="787697" y="145763"/>
                  <a:pt x="574379" y="199504"/>
                </a:cubicBezTo>
                <a:cubicBezTo>
                  <a:pt x="361061" y="253245"/>
                  <a:pt x="147138" y="161055"/>
                  <a:pt x="0" y="199504"/>
                </a:cubicBezTo>
                <a:cubicBezTo>
                  <a:pt x="-15681" y="126984"/>
                  <a:pt x="3094" y="51516"/>
                  <a:pt x="0" y="0"/>
                </a:cubicBezTo>
                <a:close/>
              </a:path>
              <a:path w="1625600" h="199504" stroke="0" extrusionOk="0">
                <a:moveTo>
                  <a:pt x="0" y="0"/>
                </a:moveTo>
                <a:cubicBezTo>
                  <a:pt x="255586" y="-10947"/>
                  <a:pt x="294847" y="7391"/>
                  <a:pt x="525611" y="0"/>
                </a:cubicBezTo>
                <a:cubicBezTo>
                  <a:pt x="756375" y="-7391"/>
                  <a:pt x="865638" y="21572"/>
                  <a:pt x="1018709" y="0"/>
                </a:cubicBezTo>
                <a:cubicBezTo>
                  <a:pt x="1171780" y="-21572"/>
                  <a:pt x="1389356" y="60718"/>
                  <a:pt x="1625600" y="0"/>
                </a:cubicBezTo>
                <a:cubicBezTo>
                  <a:pt x="1637182" y="48180"/>
                  <a:pt x="1620778" y="128758"/>
                  <a:pt x="1625600" y="199504"/>
                </a:cubicBezTo>
                <a:cubicBezTo>
                  <a:pt x="1449882" y="248413"/>
                  <a:pt x="1301817" y="146068"/>
                  <a:pt x="1116245" y="199504"/>
                </a:cubicBezTo>
                <a:cubicBezTo>
                  <a:pt x="930674" y="252940"/>
                  <a:pt x="792532" y="173128"/>
                  <a:pt x="541867" y="199504"/>
                </a:cubicBezTo>
                <a:cubicBezTo>
                  <a:pt x="291202" y="225880"/>
                  <a:pt x="219194" y="151927"/>
                  <a:pt x="0" y="199504"/>
                </a:cubicBezTo>
                <a:cubicBezTo>
                  <a:pt x="-9560" y="108401"/>
                  <a:pt x="23836" y="41588"/>
                  <a:pt x="0" y="0"/>
                </a:cubicBezTo>
                <a:close/>
              </a:path>
            </a:pathLst>
          </a:custGeom>
          <a:solidFill>
            <a:srgbClr val="FFC000">
              <a:alpha val="27000"/>
            </a:srgbClr>
          </a:solidFill>
          <a:ln>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B9DBB8D-A1A4-E19F-3703-0007C9B89003}"/>
              </a:ext>
            </a:extLst>
          </p:cNvPr>
          <p:cNvCxnSpPr/>
          <p:nvPr/>
        </p:nvCxnSpPr>
        <p:spPr>
          <a:xfrm flipH="1">
            <a:off x="6563360" y="1859280"/>
            <a:ext cx="995680" cy="31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489AE6A-1D65-A9F0-5A62-AB00A6AD1341}"/>
              </a:ext>
            </a:extLst>
          </p:cNvPr>
          <p:cNvCxnSpPr/>
          <p:nvPr/>
        </p:nvCxnSpPr>
        <p:spPr>
          <a:xfrm flipH="1">
            <a:off x="6248400" y="1859280"/>
            <a:ext cx="1310640" cy="1915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378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pPr algn="l"/>
            <a:r>
              <a:rPr lang="en-US" sz="3200" b="1" dirty="0">
                <a:solidFill>
                  <a:srgbClr val="DE1930"/>
                </a:solidFill>
                <a:latin typeface="Trebuchet MS" panose="020B0603020202020204" pitchFamily="34" charset="0"/>
              </a:rPr>
              <a:t>8.Difference between IPA and PALE Beer types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86319" y="1076326"/>
            <a:ext cx="4848219" cy="5781674"/>
          </a:xfrm>
          <a:prstGeom prst="rect">
            <a:avLst/>
          </a:prstGeom>
          <a:solidFill>
            <a:srgbClr val="C00000">
              <a:alpha val="12000"/>
            </a:srgb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0" dirty="0">
                <a:solidFill>
                  <a:srgbClr val="292929"/>
                </a:solidFill>
                <a:effectLst/>
              </a:rPr>
              <a:t>Source Code</a:t>
            </a:r>
          </a:p>
          <a:p>
            <a:r>
              <a:rPr lang="en-US" sz="1600" dirty="0">
                <a:solidFill>
                  <a:srgbClr val="292929"/>
                </a:solidFill>
              </a:rPr>
              <a:t>Selecting K</a:t>
            </a:r>
          </a:p>
          <a:p>
            <a:r>
              <a:rPr lang="en-US" sz="1600" dirty="0">
                <a:solidFill>
                  <a:srgbClr val="292929"/>
                </a:solidFill>
              </a:rPr>
              <a:t>Creating training and testing dataset</a:t>
            </a:r>
          </a:p>
          <a:p>
            <a:r>
              <a:rPr lang="en-US" sz="1600" dirty="0">
                <a:solidFill>
                  <a:srgbClr val="292929"/>
                </a:solidFill>
              </a:rPr>
              <a:t>Initializing the model</a:t>
            </a:r>
          </a:p>
          <a:p>
            <a:r>
              <a:rPr lang="en-US" sz="1600" dirty="0">
                <a:solidFill>
                  <a:srgbClr val="292929"/>
                </a:solidFill>
              </a:rPr>
              <a:t>Running the model</a:t>
            </a:r>
          </a:p>
          <a:p>
            <a:r>
              <a:rPr lang="en-US" sz="1600" dirty="0">
                <a:solidFill>
                  <a:srgbClr val="292929"/>
                </a:solidFill>
              </a:rPr>
              <a:t>Creating confusion matrix</a:t>
            </a: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1076326"/>
            <a:ext cx="0" cy="578167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17DCF0B-166C-70EF-00BB-123516237C5C}"/>
              </a:ext>
            </a:extLst>
          </p:cNvPr>
          <p:cNvPicPr>
            <a:picLocks noChangeAspect="1"/>
          </p:cNvPicPr>
          <p:nvPr/>
        </p:nvPicPr>
        <p:blipFill>
          <a:blip r:embed="rId2"/>
          <a:stretch>
            <a:fillRect/>
          </a:stretch>
        </p:blipFill>
        <p:spPr>
          <a:xfrm>
            <a:off x="190500" y="1199515"/>
            <a:ext cx="6870699" cy="3219450"/>
          </a:xfrm>
          <a:prstGeom prst="rect">
            <a:avLst/>
          </a:prstGeom>
        </p:spPr>
      </p:pic>
      <p:cxnSp>
        <p:nvCxnSpPr>
          <p:cNvPr id="13" name="Connector: Elbow 12">
            <a:extLst>
              <a:ext uri="{FF2B5EF4-FFF2-40B4-BE49-F238E27FC236}">
                <a16:creationId xmlns:a16="http://schemas.microsoft.com/office/drawing/2014/main" id="{72BF13FB-67D3-3FD3-21AF-4C174278D0CD}"/>
              </a:ext>
            </a:extLst>
          </p:cNvPr>
          <p:cNvCxnSpPr>
            <a:cxnSpLocks/>
          </p:cNvCxnSpPr>
          <p:nvPr/>
        </p:nvCxnSpPr>
        <p:spPr>
          <a:xfrm rot="10800000" flipV="1">
            <a:off x="2275840" y="1656080"/>
            <a:ext cx="5384802" cy="3251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BA690AF3-8B27-3DFB-DA23-9CFA7FDE84A5}"/>
              </a:ext>
            </a:extLst>
          </p:cNvPr>
          <p:cNvCxnSpPr>
            <a:cxnSpLocks/>
          </p:cNvCxnSpPr>
          <p:nvPr/>
        </p:nvCxnSpPr>
        <p:spPr>
          <a:xfrm rot="10800000" flipV="1">
            <a:off x="4378960" y="1960880"/>
            <a:ext cx="3383280" cy="5283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5E72702-961A-1589-FDD2-4F0BB5E525B0}"/>
              </a:ext>
            </a:extLst>
          </p:cNvPr>
          <p:cNvCxnSpPr>
            <a:cxnSpLocks/>
          </p:cNvCxnSpPr>
          <p:nvPr/>
        </p:nvCxnSpPr>
        <p:spPr>
          <a:xfrm rot="10800000" flipV="1">
            <a:off x="2864800" y="2389377"/>
            <a:ext cx="4623122" cy="12982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C7C998B-78B1-B3AB-3863-C32DB15D85F2}"/>
              </a:ext>
            </a:extLst>
          </p:cNvPr>
          <p:cNvCxnSpPr/>
          <p:nvPr/>
        </p:nvCxnSpPr>
        <p:spPr>
          <a:xfrm rot="10800000" flipV="1">
            <a:off x="3625850" y="2999136"/>
            <a:ext cx="4107195" cy="1176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4804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120463" y="0"/>
            <a:ext cx="10047352" cy="1325563"/>
          </a:xfrm>
        </p:spPr>
        <p:txBody>
          <a:bodyPr>
            <a:normAutofit/>
          </a:bodyPr>
          <a:lstStyle/>
          <a:p>
            <a:pPr algn="l"/>
            <a:r>
              <a:rPr lang="en-US" sz="4000" b="1" dirty="0">
                <a:solidFill>
                  <a:srgbClr val="DE1930"/>
                </a:solidFill>
                <a:latin typeface="Trebuchet MS" panose="020B0603020202020204" pitchFamily="34" charset="0"/>
              </a:rPr>
              <a:t>9.Analysis of Beer Assortment by State</a:t>
            </a:r>
          </a:p>
        </p:txBody>
      </p:sp>
      <p:pic>
        <p:nvPicPr>
          <p:cNvPr id="7" name="Picture 6">
            <a:extLst>
              <a:ext uri="{FF2B5EF4-FFF2-40B4-BE49-F238E27FC236}">
                <a16:creationId xmlns:a16="http://schemas.microsoft.com/office/drawing/2014/main" id="{0C38EE59-7EFB-AEB3-51CD-3125A4944545}"/>
              </a:ext>
            </a:extLst>
          </p:cNvPr>
          <p:cNvPicPr>
            <a:picLocks noChangeAspect="1"/>
          </p:cNvPicPr>
          <p:nvPr/>
        </p:nvPicPr>
        <p:blipFill>
          <a:blip r:embed="rId2"/>
          <a:stretch>
            <a:fillRect/>
          </a:stretch>
        </p:blipFill>
        <p:spPr>
          <a:xfrm>
            <a:off x="843646" y="1198721"/>
            <a:ext cx="8442594" cy="4765200"/>
          </a:xfrm>
          <a:prstGeom prst="rect">
            <a:avLst/>
          </a:prstGeom>
          <a:ln>
            <a:solidFill>
              <a:srgbClr val="C00000"/>
            </a:solidFill>
          </a:ln>
        </p:spPr>
      </p:pic>
    </p:spTree>
    <p:extLst>
      <p:ext uri="{BB962C8B-B14F-4D97-AF65-F5344CB8AC3E}">
        <p14:creationId xmlns:p14="http://schemas.microsoft.com/office/powerpoint/2010/main" val="4062412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pPr algn="l"/>
            <a:r>
              <a:rPr lang="en-US" sz="3200" b="1" dirty="0">
                <a:solidFill>
                  <a:srgbClr val="DE1930"/>
                </a:solidFill>
                <a:latin typeface="Trebuchet MS" panose="020B0603020202020204" pitchFamily="34" charset="0"/>
              </a:rPr>
              <a:t>9.Analysis of Beer Assortment by State</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5659121" y="1076326"/>
            <a:ext cx="6575418" cy="5781674"/>
          </a:xfrm>
          <a:prstGeom prst="rect">
            <a:avLst/>
          </a:prstGeom>
          <a:solidFill>
            <a:srgbClr val="C00000">
              <a:alpha val="12000"/>
            </a:srgb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0" dirty="0">
                <a:solidFill>
                  <a:srgbClr val="292929"/>
                </a:solidFill>
                <a:effectLst/>
              </a:rPr>
              <a:t>Comments</a:t>
            </a:r>
          </a:p>
          <a:p>
            <a:r>
              <a:rPr lang="en-US" sz="1600" dirty="0">
                <a:solidFill>
                  <a:srgbClr val="292929"/>
                </a:solidFill>
              </a:rPr>
              <a:t>The map shows the information about the number of beers or SKU by state in the United States</a:t>
            </a:r>
          </a:p>
          <a:p>
            <a:r>
              <a:rPr lang="en-US" sz="1600" dirty="0">
                <a:solidFill>
                  <a:srgbClr val="292929"/>
                </a:solidFill>
              </a:rPr>
              <a:t>For example we can notice that state such as California has a large number of beers by style 183 and states like Dakota has only 3 beers by style</a:t>
            </a:r>
          </a:p>
          <a:p>
            <a:r>
              <a:rPr lang="en-US" sz="1600" dirty="0">
                <a:solidFill>
                  <a:srgbClr val="292929"/>
                </a:solidFill>
              </a:rPr>
              <a:t>This data will play an important role in two different areas:</a:t>
            </a:r>
          </a:p>
          <a:p>
            <a:pPr lvl="1"/>
            <a:r>
              <a:rPr lang="en-US" sz="1600" dirty="0">
                <a:solidFill>
                  <a:srgbClr val="292929"/>
                </a:solidFill>
              </a:rPr>
              <a:t>Advertising strategy</a:t>
            </a:r>
          </a:p>
          <a:p>
            <a:pPr lvl="1"/>
            <a:r>
              <a:rPr lang="en-US" sz="1600" dirty="0">
                <a:solidFill>
                  <a:srgbClr val="292929"/>
                </a:solidFill>
              </a:rPr>
              <a:t>Inventory management</a:t>
            </a:r>
          </a:p>
          <a:p>
            <a:r>
              <a:rPr lang="en-US" sz="1600" dirty="0">
                <a:solidFill>
                  <a:srgbClr val="292929"/>
                </a:solidFill>
              </a:rPr>
              <a:t>It is a great idea to invest capital in advertising strategy in states like California and Colorado because of the level of consumption of beer. We don’t have selling information however, we can notice by the wide assortment of California that the demand of beer is really high and more importantly the customers are willing to purchase more style of beers. On the other side, it doesn’t make sense to invest too much money in States like Dakota because it seems that demand of beers is very low.</a:t>
            </a:r>
          </a:p>
          <a:p>
            <a:r>
              <a:rPr lang="en-US" sz="1600" dirty="0">
                <a:solidFill>
                  <a:srgbClr val="292929"/>
                </a:solidFill>
              </a:rPr>
              <a:t>In terms of Inventory Management, it is recommendable to keep a high service level and a good safety stock in states like California or Colorado aiming to provide a great customer service. We have to prevent getting stock out in those states since it seems they bring the most profit to the company</a:t>
            </a:r>
          </a:p>
        </p:txBody>
      </p:sp>
      <p:pic>
        <p:nvPicPr>
          <p:cNvPr id="4" name="Picture 3">
            <a:extLst>
              <a:ext uri="{FF2B5EF4-FFF2-40B4-BE49-F238E27FC236}">
                <a16:creationId xmlns:a16="http://schemas.microsoft.com/office/drawing/2014/main" id="{7144AB93-48CA-E26A-7305-A5295EC2BD5B}"/>
              </a:ext>
            </a:extLst>
          </p:cNvPr>
          <p:cNvPicPr>
            <a:picLocks noChangeAspect="1"/>
          </p:cNvPicPr>
          <p:nvPr/>
        </p:nvPicPr>
        <p:blipFill>
          <a:blip r:embed="rId2"/>
          <a:stretch>
            <a:fillRect/>
          </a:stretch>
        </p:blipFill>
        <p:spPr>
          <a:xfrm>
            <a:off x="266868" y="1198721"/>
            <a:ext cx="4968465" cy="2804319"/>
          </a:xfrm>
          <a:prstGeom prst="rect">
            <a:avLst/>
          </a:prstGeom>
          <a:ln>
            <a:solidFill>
              <a:srgbClr val="C00000"/>
            </a:solidFill>
          </a:ln>
        </p:spPr>
      </p:pic>
    </p:spTree>
    <p:extLst>
      <p:ext uri="{BB962C8B-B14F-4D97-AF65-F5344CB8AC3E}">
        <p14:creationId xmlns:p14="http://schemas.microsoft.com/office/powerpoint/2010/main" val="3281894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pPr algn="l"/>
            <a:r>
              <a:rPr lang="en-US" sz="3200" b="1" dirty="0">
                <a:solidFill>
                  <a:srgbClr val="DE1930"/>
                </a:solidFill>
                <a:latin typeface="Trebuchet MS" panose="020B0603020202020204" pitchFamily="34" charset="0"/>
              </a:rPr>
              <a:t>9.Analysis of Beer Assortment by State</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6956669" y="1076326"/>
            <a:ext cx="5277870" cy="5781674"/>
          </a:xfrm>
          <a:prstGeom prst="rect">
            <a:avLst/>
          </a:prstGeom>
          <a:solidFill>
            <a:srgbClr val="C00000">
              <a:alpha val="12000"/>
            </a:srgb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0" dirty="0">
                <a:solidFill>
                  <a:srgbClr val="292929"/>
                </a:solidFill>
                <a:effectLst/>
              </a:rPr>
              <a:t>Source code</a:t>
            </a:r>
          </a:p>
          <a:p>
            <a:r>
              <a:rPr lang="en-US" sz="1600" dirty="0">
                <a:solidFill>
                  <a:srgbClr val="292929"/>
                </a:solidFill>
              </a:rPr>
              <a:t>We calculate the mean of the </a:t>
            </a:r>
            <a:r>
              <a:rPr lang="en-US" sz="1600" dirty="0" err="1">
                <a:solidFill>
                  <a:srgbClr val="292929"/>
                </a:solidFill>
              </a:rPr>
              <a:t>latituted</a:t>
            </a:r>
            <a:r>
              <a:rPr lang="en-US" sz="1600" dirty="0">
                <a:solidFill>
                  <a:srgbClr val="292929"/>
                </a:solidFill>
              </a:rPr>
              <a:t> and longitude in order to locate the label in the center of the state</a:t>
            </a:r>
          </a:p>
          <a:p>
            <a:r>
              <a:rPr lang="en-US" sz="1600" dirty="0">
                <a:solidFill>
                  <a:srgbClr val="292929"/>
                </a:solidFill>
              </a:rPr>
              <a:t>We join two data frame: Beer data and geographic data</a:t>
            </a:r>
          </a:p>
          <a:p>
            <a:r>
              <a:rPr lang="en-US" sz="1600" dirty="0">
                <a:solidFill>
                  <a:srgbClr val="292929"/>
                </a:solidFill>
              </a:rPr>
              <a:t>We plot the MAP using the function </a:t>
            </a:r>
            <a:r>
              <a:rPr lang="en-US" sz="1600" dirty="0" err="1">
                <a:solidFill>
                  <a:srgbClr val="292929"/>
                </a:solidFill>
              </a:rPr>
              <a:t>geom_polygon</a:t>
            </a:r>
            <a:endParaRPr lang="en-US" sz="1600" dirty="0">
              <a:solidFill>
                <a:srgbClr val="292929"/>
              </a:solidFill>
            </a:endParaRPr>
          </a:p>
          <a:p>
            <a:r>
              <a:rPr lang="en-US" sz="1600" dirty="0">
                <a:solidFill>
                  <a:srgbClr val="292929"/>
                </a:solidFill>
              </a:rPr>
              <a:t>We also used </a:t>
            </a:r>
            <a:r>
              <a:rPr lang="en-US" sz="1600" dirty="0" err="1">
                <a:solidFill>
                  <a:srgbClr val="292929"/>
                </a:solidFill>
              </a:rPr>
              <a:t>geom_label_repel</a:t>
            </a:r>
            <a:r>
              <a:rPr lang="en-US" sz="1600" dirty="0">
                <a:solidFill>
                  <a:srgbClr val="292929"/>
                </a:solidFill>
              </a:rPr>
              <a:t> to position the label. This function is better than </a:t>
            </a:r>
            <a:r>
              <a:rPr lang="en-US" sz="1600" dirty="0" err="1">
                <a:solidFill>
                  <a:srgbClr val="292929"/>
                </a:solidFill>
              </a:rPr>
              <a:t>geom_text</a:t>
            </a:r>
            <a:r>
              <a:rPr lang="en-US" sz="1600" dirty="0">
                <a:solidFill>
                  <a:srgbClr val="292929"/>
                </a:solidFill>
              </a:rPr>
              <a:t> since it will manage better when two text overlap</a:t>
            </a:r>
          </a:p>
        </p:txBody>
      </p:sp>
      <p:pic>
        <p:nvPicPr>
          <p:cNvPr id="6" name="Picture 5">
            <a:extLst>
              <a:ext uri="{FF2B5EF4-FFF2-40B4-BE49-F238E27FC236}">
                <a16:creationId xmlns:a16="http://schemas.microsoft.com/office/drawing/2014/main" id="{EE8AF76F-0E9A-BEBD-2A18-090A97EE901C}"/>
              </a:ext>
            </a:extLst>
          </p:cNvPr>
          <p:cNvPicPr>
            <a:picLocks noChangeAspect="1"/>
          </p:cNvPicPr>
          <p:nvPr/>
        </p:nvPicPr>
        <p:blipFill>
          <a:blip r:embed="rId2"/>
          <a:stretch>
            <a:fillRect/>
          </a:stretch>
        </p:blipFill>
        <p:spPr>
          <a:xfrm>
            <a:off x="190500" y="1316385"/>
            <a:ext cx="6486519" cy="3482280"/>
          </a:xfrm>
          <a:prstGeom prst="rect">
            <a:avLst/>
          </a:prstGeom>
          <a:ln>
            <a:solidFill>
              <a:srgbClr val="C00000"/>
            </a:solidFill>
          </a:ln>
        </p:spPr>
      </p:pic>
      <p:cxnSp>
        <p:nvCxnSpPr>
          <p:cNvPr id="8" name="Connector: Elbow 7">
            <a:extLst>
              <a:ext uri="{FF2B5EF4-FFF2-40B4-BE49-F238E27FC236}">
                <a16:creationId xmlns:a16="http://schemas.microsoft.com/office/drawing/2014/main" id="{2A520E4F-EA6E-A294-3B00-99476BC90377}"/>
              </a:ext>
            </a:extLst>
          </p:cNvPr>
          <p:cNvCxnSpPr/>
          <p:nvPr/>
        </p:nvCxnSpPr>
        <p:spPr>
          <a:xfrm rot="10800000">
            <a:off x="3524250" y="1685926"/>
            <a:ext cx="3771900" cy="1809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CEFBC3AA-931E-54BE-777B-64DE7DDCCA4B}"/>
              </a:ext>
            </a:extLst>
          </p:cNvPr>
          <p:cNvCxnSpPr/>
          <p:nvPr/>
        </p:nvCxnSpPr>
        <p:spPr>
          <a:xfrm rot="10800000" flipV="1">
            <a:off x="4933951" y="2524125"/>
            <a:ext cx="2124075" cy="266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83DD30ED-8358-8570-E4EB-7EBFDEF40333}"/>
              </a:ext>
            </a:extLst>
          </p:cNvPr>
          <p:cNvCxnSpPr/>
          <p:nvPr/>
        </p:nvCxnSpPr>
        <p:spPr>
          <a:xfrm rot="10800000" flipV="1">
            <a:off x="4905375" y="2943224"/>
            <a:ext cx="2190750" cy="8096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0FAD3728-B78A-C4C2-C721-ACEF263829E1}"/>
              </a:ext>
            </a:extLst>
          </p:cNvPr>
          <p:cNvCxnSpPr/>
          <p:nvPr/>
        </p:nvCxnSpPr>
        <p:spPr>
          <a:xfrm rot="10800000" flipV="1">
            <a:off x="5753100" y="3429000"/>
            <a:ext cx="1304926" cy="8953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203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E1930"/>
              </a:buClr>
              <a:buSzPts val="4400"/>
              <a:buFont typeface="Trebuchet MS"/>
              <a:buNone/>
            </a:pPr>
            <a:r>
              <a:rPr lang="en-US"/>
              <a:t>Introduction</a:t>
            </a:r>
            <a:endParaRPr/>
          </a:p>
        </p:txBody>
      </p:sp>
      <p:sp>
        <p:nvSpPr>
          <p:cNvPr id="165" name="Google Shape;165;p3"/>
          <p:cNvSpPr txBox="1">
            <a:spLocks noGrp="1"/>
          </p:cNvSpPr>
          <p:nvPr>
            <p:ph type="body" idx="1"/>
          </p:nvPr>
        </p:nvSpPr>
        <p:spPr>
          <a:xfrm>
            <a:off x="404943" y="1841862"/>
            <a:ext cx="9470577" cy="4387352"/>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1800"/>
              <a:buChar char="•"/>
            </a:pPr>
            <a:r>
              <a:rPr lang="en-US" sz="1800" b="1" dirty="0"/>
              <a:t>In this EDA(Exploratory Data Analysis) we will conduct an analysis about beers sold across different states in the United States. In addition, we will also show the different beer’s styles managed by each brewery in each state which will give us a glimpse about the assortment breath of every Beer store</a:t>
            </a:r>
            <a:endParaRPr b="1" dirty="0"/>
          </a:p>
          <a:p>
            <a:pPr marL="228600" lvl="0" indent="-228600" algn="l" rtl="0">
              <a:lnSpc>
                <a:spcPct val="90000"/>
              </a:lnSpc>
              <a:spcBef>
                <a:spcPts val="1000"/>
              </a:spcBef>
              <a:spcAft>
                <a:spcPts val="0"/>
              </a:spcAft>
              <a:buClr>
                <a:schemeClr val="dk1"/>
              </a:buClr>
              <a:buSzPts val="1800"/>
              <a:buChar char="•"/>
            </a:pPr>
            <a:r>
              <a:rPr lang="en-US" sz="1800" dirty="0"/>
              <a:t>The whole idea of this analysis is to focus on the different business areas that the Budweiser corporation could improve in terms of customer service and stock availability</a:t>
            </a:r>
            <a:endParaRPr dirty="0"/>
          </a:p>
          <a:p>
            <a:pPr marL="228600" lvl="0" indent="-228600" algn="l" rtl="0">
              <a:lnSpc>
                <a:spcPct val="90000"/>
              </a:lnSpc>
              <a:spcBef>
                <a:spcPts val="1000"/>
              </a:spcBef>
              <a:spcAft>
                <a:spcPts val="0"/>
              </a:spcAft>
              <a:buClr>
                <a:schemeClr val="dk1"/>
              </a:buClr>
              <a:buSzPts val="1800"/>
              <a:buChar char="•"/>
            </a:pPr>
            <a:r>
              <a:rPr lang="en-US" sz="1800" dirty="0"/>
              <a:t>We will analyze and investigate data sets and summarize their main characteristics, often employing data visualization methods to be more compressive.  Our main goal will be to recognize the areas where the company can focus aiming to strengthen their position in the market and ultimately translate these benefits to the final customer</a:t>
            </a:r>
            <a:endParaRPr dirty="0"/>
          </a:p>
          <a:p>
            <a:pPr marL="228600" lvl="0" indent="-228600" algn="l" rtl="0">
              <a:lnSpc>
                <a:spcPct val="90000"/>
              </a:lnSpc>
              <a:spcBef>
                <a:spcPts val="1000"/>
              </a:spcBef>
              <a:spcAft>
                <a:spcPts val="0"/>
              </a:spcAft>
              <a:buClr>
                <a:schemeClr val="dk1"/>
              </a:buClr>
              <a:buSzPts val="1800"/>
              <a:buChar char="•"/>
            </a:pPr>
            <a:r>
              <a:rPr lang="en-US" sz="1800" dirty="0"/>
              <a:t>Before moving on the data analytics we need to understand different concepts about the beers and how he business really works. We will star off by giving a short overview of the company’s history</a:t>
            </a:r>
            <a:endParaRPr dirty="0"/>
          </a:p>
          <a:p>
            <a:pPr marL="228600" lvl="0" indent="-228600" algn="l" rtl="0">
              <a:lnSpc>
                <a:spcPct val="90000"/>
              </a:lnSpc>
              <a:spcBef>
                <a:spcPts val="1000"/>
              </a:spcBef>
              <a:spcAft>
                <a:spcPts val="0"/>
              </a:spcAft>
              <a:buClr>
                <a:schemeClr val="dk1"/>
              </a:buClr>
              <a:buSzPts val="1800"/>
              <a:buChar char="•"/>
            </a:pPr>
            <a:r>
              <a:rPr lang="en-US" sz="1800" dirty="0"/>
              <a:t>To make the analysis more readily to the audience we will explain different concepts necessary to understand the KPI will present. Concepts like: IBU, PALE, ABV and Lager</a:t>
            </a:r>
            <a:endParaRPr dirty="0"/>
          </a:p>
          <a:p>
            <a:pPr marL="228600" lvl="0" indent="-101600" algn="l" rtl="0">
              <a:lnSpc>
                <a:spcPct val="90000"/>
              </a:lnSpc>
              <a:spcBef>
                <a:spcPts val="1000"/>
              </a:spcBef>
              <a:spcAft>
                <a:spcPts val="0"/>
              </a:spcAft>
              <a:buClr>
                <a:schemeClr val="dk1"/>
              </a:buClr>
              <a:buSzPts val="2000"/>
              <a:buNone/>
            </a:pPr>
            <a:endParaRPr sz="2000" dirty="0"/>
          </a:p>
          <a:p>
            <a:pPr marL="228600" lvl="0" indent="-76200" algn="l" rtl="0">
              <a:lnSpc>
                <a:spcPct val="90000"/>
              </a:lnSpc>
              <a:spcBef>
                <a:spcPts val="1000"/>
              </a:spcBef>
              <a:spcAft>
                <a:spcPts val="0"/>
              </a:spcAft>
              <a:buClr>
                <a:schemeClr val="dk1"/>
              </a:buClr>
              <a:buSzPts val="2400"/>
              <a:buNone/>
            </a:pPr>
            <a:endParaRPr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120463" y="0"/>
            <a:ext cx="10047352" cy="1325563"/>
          </a:xfrm>
        </p:spPr>
        <p:txBody>
          <a:bodyPr/>
          <a:lstStyle/>
          <a:p>
            <a:pPr algn="l"/>
            <a:r>
              <a:rPr lang="en-US" b="1" dirty="0">
                <a:solidFill>
                  <a:srgbClr val="DE1930"/>
                </a:solidFill>
                <a:latin typeface="Trebuchet MS" panose="020B0603020202020204" pitchFamily="34" charset="0"/>
              </a:rPr>
              <a:t>9.Analysis of Beer Assortment by State</a:t>
            </a:r>
          </a:p>
        </p:txBody>
      </p:sp>
      <p:pic>
        <p:nvPicPr>
          <p:cNvPr id="4" name="Picture 3">
            <a:extLst>
              <a:ext uri="{FF2B5EF4-FFF2-40B4-BE49-F238E27FC236}">
                <a16:creationId xmlns:a16="http://schemas.microsoft.com/office/drawing/2014/main" id="{BD635359-7A39-17E6-A0AA-35C8B54F9C62}"/>
              </a:ext>
            </a:extLst>
          </p:cNvPr>
          <p:cNvPicPr>
            <a:picLocks noChangeAspect="1"/>
          </p:cNvPicPr>
          <p:nvPr/>
        </p:nvPicPr>
        <p:blipFill>
          <a:blip r:embed="rId2"/>
          <a:stretch>
            <a:fillRect/>
          </a:stretch>
        </p:blipFill>
        <p:spPr>
          <a:xfrm>
            <a:off x="1006410" y="1465699"/>
            <a:ext cx="8056562" cy="4599821"/>
          </a:xfrm>
          <a:prstGeom prst="rect">
            <a:avLst/>
          </a:prstGeom>
          <a:ln>
            <a:solidFill>
              <a:srgbClr val="C00000"/>
            </a:solidFill>
          </a:ln>
        </p:spPr>
      </p:pic>
    </p:spTree>
    <p:extLst>
      <p:ext uri="{BB962C8B-B14F-4D97-AF65-F5344CB8AC3E}">
        <p14:creationId xmlns:p14="http://schemas.microsoft.com/office/powerpoint/2010/main" val="1477193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pPr algn="l"/>
            <a:r>
              <a:rPr lang="en-US" sz="3200" b="1" dirty="0">
                <a:solidFill>
                  <a:srgbClr val="DE1930"/>
                </a:solidFill>
                <a:latin typeface="Trebuchet MS" panose="020B0603020202020204" pitchFamily="34" charset="0"/>
              </a:rPr>
              <a:t>9.Analysis of Beer Assortment by State</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5659121" y="1076326"/>
            <a:ext cx="6575418" cy="5781674"/>
          </a:xfrm>
          <a:prstGeom prst="rect">
            <a:avLst/>
          </a:prstGeom>
          <a:solidFill>
            <a:srgbClr val="C00000">
              <a:alpha val="12000"/>
            </a:srgb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0" dirty="0">
                <a:solidFill>
                  <a:srgbClr val="292929"/>
                </a:solidFill>
                <a:effectLst/>
              </a:rPr>
              <a:t>Comments</a:t>
            </a:r>
          </a:p>
          <a:p>
            <a:r>
              <a:rPr lang="en-US" sz="1800" dirty="0">
                <a:solidFill>
                  <a:srgbClr val="292929"/>
                </a:solidFill>
              </a:rPr>
              <a:t>The image shows the number of beer by style in each state</a:t>
            </a:r>
          </a:p>
          <a:p>
            <a:r>
              <a:rPr lang="en-US" sz="1800" dirty="0">
                <a:solidFill>
                  <a:srgbClr val="292929"/>
                </a:solidFill>
              </a:rPr>
              <a:t>This plot is very meaningful, because it give us an idea about the most popular beer styles in every state in USA. As a result, the company can focus on these beer styles in the future in order to increase production for these </a:t>
            </a:r>
            <a:r>
              <a:rPr lang="en-US" sz="1800" dirty="0" err="1">
                <a:solidFill>
                  <a:srgbClr val="292929"/>
                </a:solidFill>
              </a:rPr>
              <a:t>skus</a:t>
            </a:r>
            <a:endParaRPr lang="en-US" sz="1800" dirty="0">
              <a:solidFill>
                <a:srgbClr val="292929"/>
              </a:solidFill>
            </a:endParaRPr>
          </a:p>
          <a:p>
            <a:r>
              <a:rPr lang="en-US" sz="1800" dirty="0">
                <a:solidFill>
                  <a:srgbClr val="292929"/>
                </a:solidFill>
              </a:rPr>
              <a:t>Budweiser was the most valued beer brand worldwide in 2021, with a worth of 16.17 billion U.S. dollars. The brand was followed by Heineken in second and Stella Artois, ranked third. Brand value is a bit of nebulous concept and different definitions exist</a:t>
            </a:r>
          </a:p>
          <a:p>
            <a:r>
              <a:rPr lang="en-US" sz="1800" dirty="0">
                <a:solidFill>
                  <a:srgbClr val="292929"/>
                </a:solidFill>
              </a:rPr>
              <a:t>Budweiser is a American-style lager not an American IPA , they can lunch a new beer based on this style</a:t>
            </a:r>
          </a:p>
          <a:p>
            <a:endParaRPr lang="en-US" sz="1600" dirty="0">
              <a:solidFill>
                <a:srgbClr val="292929"/>
              </a:solidFill>
            </a:endParaRPr>
          </a:p>
        </p:txBody>
      </p:sp>
      <p:pic>
        <p:nvPicPr>
          <p:cNvPr id="5" name="Picture 4">
            <a:extLst>
              <a:ext uri="{FF2B5EF4-FFF2-40B4-BE49-F238E27FC236}">
                <a16:creationId xmlns:a16="http://schemas.microsoft.com/office/drawing/2014/main" id="{188BAF6F-5C4C-C847-0138-411252F6B6F6}"/>
              </a:ext>
            </a:extLst>
          </p:cNvPr>
          <p:cNvPicPr>
            <a:picLocks noChangeAspect="1"/>
          </p:cNvPicPr>
          <p:nvPr/>
        </p:nvPicPr>
        <p:blipFill>
          <a:blip r:embed="rId2"/>
          <a:stretch>
            <a:fillRect/>
          </a:stretch>
        </p:blipFill>
        <p:spPr>
          <a:xfrm>
            <a:off x="177140" y="1162369"/>
            <a:ext cx="5227980" cy="3744911"/>
          </a:xfrm>
          <a:prstGeom prst="rect">
            <a:avLst/>
          </a:prstGeom>
          <a:ln>
            <a:solidFill>
              <a:srgbClr val="C00000"/>
            </a:solidFill>
          </a:ln>
        </p:spPr>
      </p:pic>
    </p:spTree>
    <p:extLst>
      <p:ext uri="{BB962C8B-B14F-4D97-AF65-F5344CB8AC3E}">
        <p14:creationId xmlns:p14="http://schemas.microsoft.com/office/powerpoint/2010/main" val="1441216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pPr algn="l"/>
            <a:r>
              <a:rPr lang="en-US" sz="3200" b="1" dirty="0">
                <a:solidFill>
                  <a:srgbClr val="DE1930"/>
                </a:solidFill>
                <a:latin typeface="Trebuchet MS" panose="020B0603020202020204" pitchFamily="34" charset="0"/>
              </a:rPr>
              <a:t>9.Analysis of Beer Assortment by State</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6956669" y="1076326"/>
            <a:ext cx="5277870" cy="5781674"/>
          </a:xfrm>
          <a:prstGeom prst="rect">
            <a:avLst/>
          </a:prstGeom>
          <a:solidFill>
            <a:srgbClr val="C00000">
              <a:alpha val="12000"/>
            </a:srgb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0" dirty="0">
                <a:solidFill>
                  <a:srgbClr val="292929"/>
                </a:solidFill>
                <a:effectLst/>
              </a:rPr>
              <a:t>Source code</a:t>
            </a:r>
          </a:p>
          <a:p>
            <a:r>
              <a:rPr lang="en-US" sz="1600" dirty="0">
                <a:solidFill>
                  <a:srgbClr val="292929"/>
                </a:solidFill>
              </a:rPr>
              <a:t>We calculate the most popular beer styles by only considering styles with more than five beers </a:t>
            </a:r>
          </a:p>
          <a:p>
            <a:r>
              <a:rPr lang="en-US" sz="1600" dirty="0">
                <a:solidFill>
                  <a:srgbClr val="292929"/>
                </a:solidFill>
              </a:rPr>
              <a:t>We plot the data with </a:t>
            </a:r>
            <a:r>
              <a:rPr lang="en-US" sz="1600" dirty="0" err="1">
                <a:solidFill>
                  <a:srgbClr val="292929"/>
                </a:solidFill>
              </a:rPr>
              <a:t>geom_bar</a:t>
            </a:r>
            <a:r>
              <a:rPr lang="en-US" sz="1600" dirty="0">
                <a:solidFill>
                  <a:srgbClr val="292929"/>
                </a:solidFill>
              </a:rPr>
              <a:t> using the </a:t>
            </a:r>
            <a:r>
              <a:rPr lang="en-US" sz="1600" dirty="0" err="1">
                <a:solidFill>
                  <a:srgbClr val="292929"/>
                </a:solidFill>
              </a:rPr>
              <a:t>previus</a:t>
            </a:r>
            <a:r>
              <a:rPr lang="en-US" sz="1600" dirty="0">
                <a:solidFill>
                  <a:srgbClr val="292929"/>
                </a:solidFill>
              </a:rPr>
              <a:t> </a:t>
            </a:r>
            <a:r>
              <a:rPr lang="en-US" sz="1600" dirty="0" err="1">
                <a:solidFill>
                  <a:srgbClr val="292929"/>
                </a:solidFill>
              </a:rPr>
              <a:t>dataframe</a:t>
            </a:r>
            <a:endParaRPr lang="en-US" sz="1600" dirty="0">
              <a:solidFill>
                <a:srgbClr val="292929"/>
              </a:solidFill>
            </a:endParaRPr>
          </a:p>
        </p:txBody>
      </p:sp>
      <p:pic>
        <p:nvPicPr>
          <p:cNvPr id="5" name="Picture 4">
            <a:extLst>
              <a:ext uri="{FF2B5EF4-FFF2-40B4-BE49-F238E27FC236}">
                <a16:creationId xmlns:a16="http://schemas.microsoft.com/office/drawing/2014/main" id="{0EB90BBB-C620-D6A1-B3AF-DDFCF1D5A775}"/>
              </a:ext>
            </a:extLst>
          </p:cNvPr>
          <p:cNvPicPr>
            <a:picLocks noChangeAspect="1"/>
          </p:cNvPicPr>
          <p:nvPr/>
        </p:nvPicPr>
        <p:blipFill>
          <a:blip r:embed="rId2"/>
          <a:stretch>
            <a:fillRect/>
          </a:stretch>
        </p:blipFill>
        <p:spPr>
          <a:xfrm>
            <a:off x="76200" y="1456810"/>
            <a:ext cx="6690360" cy="2510353"/>
          </a:xfrm>
          <a:prstGeom prst="rect">
            <a:avLst/>
          </a:prstGeom>
          <a:ln>
            <a:solidFill>
              <a:srgbClr val="C00000"/>
            </a:solidFill>
          </a:ln>
        </p:spPr>
      </p:pic>
      <p:cxnSp>
        <p:nvCxnSpPr>
          <p:cNvPr id="9" name="Connector: Elbow 8">
            <a:extLst>
              <a:ext uri="{FF2B5EF4-FFF2-40B4-BE49-F238E27FC236}">
                <a16:creationId xmlns:a16="http://schemas.microsoft.com/office/drawing/2014/main" id="{7A5BE2C3-5AAE-82A5-5B45-656E8DF33510}"/>
              </a:ext>
            </a:extLst>
          </p:cNvPr>
          <p:cNvCxnSpPr/>
          <p:nvPr/>
        </p:nvCxnSpPr>
        <p:spPr>
          <a:xfrm rot="10800000" flipV="1">
            <a:off x="4683760" y="1838960"/>
            <a:ext cx="2590800" cy="2641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4564EAB7-A68E-49B9-E77C-2A41C9868DE7}"/>
              </a:ext>
            </a:extLst>
          </p:cNvPr>
          <p:cNvCxnSpPr/>
          <p:nvPr/>
        </p:nvCxnSpPr>
        <p:spPr>
          <a:xfrm rot="10800000" flipV="1">
            <a:off x="6096000" y="2377440"/>
            <a:ext cx="1178560" cy="9042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559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4"/>
          <p:cNvSpPr txBox="1">
            <a:spLocks noGrp="1"/>
          </p:cNvSpPr>
          <p:nvPr>
            <p:ph type="title"/>
          </p:nvPr>
        </p:nvSpPr>
        <p:spPr>
          <a:xfrm>
            <a:off x="346229" y="365125"/>
            <a:ext cx="11007571"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History</a:t>
            </a:r>
            <a:endParaRPr/>
          </a:p>
        </p:txBody>
      </p:sp>
      <p:sp>
        <p:nvSpPr>
          <p:cNvPr id="171" name="Google Shape;171;p4"/>
          <p:cNvSpPr txBox="1"/>
          <p:nvPr/>
        </p:nvSpPr>
        <p:spPr>
          <a:xfrm>
            <a:off x="404943" y="1305017"/>
            <a:ext cx="6288820" cy="4924197"/>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Budweiser is an American Lager beer made with two-row and six-row wheat in addition to rice</a:t>
            </a:r>
            <a:endParaRPr dirty="0"/>
          </a:p>
          <a:p>
            <a:pPr marL="228600" marR="0" lvl="0" indent="-228600" algn="l" rtl="0">
              <a:lnSpc>
                <a:spcPct val="90000"/>
              </a:lnSpc>
              <a:spcBef>
                <a:spcPts val="1000"/>
              </a:spcBef>
              <a:spcAft>
                <a:spcPts val="0"/>
              </a:spcAft>
              <a:buClr>
                <a:schemeClr val="dk1"/>
              </a:buClr>
              <a:buSzPts val="2400"/>
              <a:buFont typeface="Arial"/>
              <a:buChar char="•"/>
            </a:pPr>
            <a:r>
              <a:rPr lang="en-US" sz="2400" b="1" dirty="0">
                <a:solidFill>
                  <a:schemeClr val="dk1"/>
                </a:solidFill>
                <a:latin typeface="Calibri"/>
                <a:ea typeface="Calibri"/>
                <a:cs typeface="Calibri"/>
                <a:sym typeface="Calibri"/>
              </a:rPr>
              <a:t>The Budweiser founder was Adolphus Busch, a German immigrant who came to St. Louis, Missouri, in 1857.</a:t>
            </a:r>
            <a:r>
              <a:rPr lang="en-US" sz="2400" dirty="0">
                <a:solidFill>
                  <a:schemeClr val="dk1"/>
                </a:solidFill>
                <a:latin typeface="Calibri"/>
                <a:ea typeface="Calibri"/>
                <a:cs typeface="Calibri"/>
                <a:sym typeface="Calibri"/>
              </a:rPr>
              <a:t> </a:t>
            </a:r>
            <a:r>
              <a:rPr lang="en-US" sz="2400" b="1" dirty="0">
                <a:solidFill>
                  <a:schemeClr val="dk1"/>
                </a:solidFill>
                <a:latin typeface="Calibri"/>
                <a:ea typeface="Calibri"/>
                <a:cs typeface="Calibri"/>
                <a:sym typeface="Calibri"/>
              </a:rPr>
              <a:t>In those times, Americans were mostly drinking heavy, dark ales, but this man decided to change that habit by creating refreshing light lager perfect for hot summers</a:t>
            </a:r>
            <a:endParaRPr b="1" dirty="0"/>
          </a:p>
          <a:p>
            <a:pPr marL="228600" marR="0" lvl="0" indent="-228600" algn="l" rtl="0">
              <a:lnSpc>
                <a:spcPct val="90000"/>
              </a:lnSpc>
              <a:spcBef>
                <a:spcPts val="100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Based on the Beer Judge Certification Program (which categorizes beers based on several factors), Budweiser is classified as an American lager, a subcategory of the general category of standard US beers</a:t>
            </a:r>
            <a:endParaRPr dirty="0"/>
          </a:p>
        </p:txBody>
      </p:sp>
      <p:pic>
        <p:nvPicPr>
          <p:cNvPr id="172" name="Google Shape;172;p4"/>
          <p:cNvPicPr preferRelativeResize="0"/>
          <p:nvPr/>
        </p:nvPicPr>
        <p:blipFill rotWithShape="1">
          <a:blip r:embed="rId3">
            <a:alphaModFix/>
          </a:blip>
          <a:srcRect/>
          <a:stretch/>
        </p:blipFill>
        <p:spPr>
          <a:xfrm>
            <a:off x="7616280" y="365125"/>
            <a:ext cx="4229491" cy="6127750"/>
          </a:xfrm>
          <a:prstGeom prst="rect">
            <a:avLst/>
          </a:prstGeom>
          <a:noFill/>
          <a:ln>
            <a:noFill/>
          </a:ln>
        </p:spPr>
      </p:pic>
      <p:cxnSp>
        <p:nvCxnSpPr>
          <p:cNvPr id="173" name="Google Shape;173;p4"/>
          <p:cNvCxnSpPr/>
          <p:nvPr/>
        </p:nvCxnSpPr>
        <p:spPr>
          <a:xfrm>
            <a:off x="7306322" y="195309"/>
            <a:ext cx="0" cy="6662691"/>
          </a:xfrm>
          <a:prstGeom prst="straightConnector1">
            <a:avLst/>
          </a:prstGeom>
          <a:noFill/>
          <a:ln w="9525" cap="flat" cmpd="sng">
            <a:solidFill>
              <a:srgbClr val="C00000"/>
            </a:solidFill>
            <a:prstDash val="solid"/>
            <a:miter lim="800000"/>
            <a:headEnd type="none" w="sm" len="sm"/>
            <a:tailEnd type="none" w="sm" len="sm"/>
          </a:ln>
        </p:spPr>
      </p:cxnSp>
      <p:sp>
        <p:nvSpPr>
          <p:cNvPr id="174" name="Google Shape;174;p4"/>
          <p:cNvSpPr txBox="1"/>
          <p:nvPr/>
        </p:nvSpPr>
        <p:spPr>
          <a:xfrm>
            <a:off x="7527380" y="6513315"/>
            <a:ext cx="27596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Image 1: Budweiser beer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5"/>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E1930"/>
              </a:buClr>
              <a:buSzPts val="4400"/>
              <a:buFont typeface="Trebuchet MS"/>
              <a:buNone/>
            </a:pPr>
            <a:r>
              <a:rPr lang="en-US"/>
              <a:t>IBU and ABV </a:t>
            </a:r>
            <a:endParaRPr/>
          </a:p>
        </p:txBody>
      </p:sp>
      <p:sp>
        <p:nvSpPr>
          <p:cNvPr id="180" name="Google Shape;180;p5"/>
          <p:cNvSpPr txBox="1">
            <a:spLocks noGrp="1"/>
          </p:cNvSpPr>
          <p:nvPr>
            <p:ph type="body" idx="1"/>
          </p:nvPr>
        </p:nvSpPr>
        <p:spPr>
          <a:xfrm>
            <a:off x="404943" y="1841862"/>
            <a:ext cx="9470577" cy="438735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3B3D3B"/>
              </a:buClr>
              <a:buSzPts val="2000"/>
              <a:buChar char="•"/>
            </a:pPr>
            <a:r>
              <a:rPr lang="en-US" sz="2000" b="1" i="0">
                <a:solidFill>
                  <a:srgbClr val="3B3D3B"/>
                </a:solidFill>
                <a:latin typeface="Proxima Nova"/>
                <a:ea typeface="Proxima Nova"/>
                <a:cs typeface="Proxima Nova"/>
                <a:sym typeface="Proxima Nova"/>
              </a:rPr>
              <a:t>The types of beer </a:t>
            </a:r>
            <a:r>
              <a:rPr lang="en-US" sz="2000" b="0" i="0">
                <a:solidFill>
                  <a:srgbClr val="3B3D3B"/>
                </a:solidFill>
                <a:latin typeface="Proxima Nova"/>
                <a:ea typeface="Proxima Nova"/>
                <a:cs typeface="Proxima Nova"/>
                <a:sym typeface="Proxima Nova"/>
              </a:rPr>
              <a:t>can be broken down into hundreds of different styles, all with unique flavors, colors, and aromas. Two characteristics that are used to describe styles of beer are alcohol by volume (ABV) and international bitterness unit (IBU)</a:t>
            </a:r>
            <a:endParaRPr/>
          </a:p>
          <a:p>
            <a:pPr marL="228600" lvl="0" indent="-228600" algn="l" rtl="0">
              <a:lnSpc>
                <a:spcPct val="90000"/>
              </a:lnSpc>
              <a:spcBef>
                <a:spcPts val="1000"/>
              </a:spcBef>
              <a:spcAft>
                <a:spcPts val="0"/>
              </a:spcAft>
              <a:buClr>
                <a:srgbClr val="3B3D3B"/>
              </a:buClr>
              <a:buSzPts val="2000"/>
              <a:buChar char="•"/>
            </a:pPr>
            <a:r>
              <a:rPr lang="en-US" sz="2000" b="1">
                <a:solidFill>
                  <a:srgbClr val="3B3D3B"/>
                </a:solidFill>
                <a:latin typeface="Proxima Nova"/>
                <a:ea typeface="Proxima Nova"/>
                <a:cs typeface="Proxima Nova"/>
                <a:sym typeface="Proxima Nova"/>
              </a:rPr>
              <a:t>ABV stands for alcohol by volume</a:t>
            </a:r>
            <a:r>
              <a:rPr lang="en-US" sz="2000">
                <a:solidFill>
                  <a:srgbClr val="3B3D3B"/>
                </a:solidFill>
                <a:latin typeface="Proxima Nova"/>
                <a:ea typeface="Proxima Nova"/>
                <a:cs typeface="Proxima Nova"/>
                <a:sym typeface="Proxima Nova"/>
              </a:rPr>
              <a:t> and represents the percentage of alcohol in the beer. The amount of alcohol in the brew can actually affect the taste of the beer. Beers with a higher ABV have a more bitter flavor. In very strong beers, the alcohol can numb the tongue and neutralize the taste, so additional flavors are added to compensate. Brewers use ABV to achieve the perfect balance between sweetness and bitterness</a:t>
            </a:r>
            <a:endParaRPr/>
          </a:p>
          <a:p>
            <a:pPr marL="228600" lvl="0" indent="-228600" algn="l" rtl="0">
              <a:lnSpc>
                <a:spcPct val="90000"/>
              </a:lnSpc>
              <a:spcBef>
                <a:spcPts val="1000"/>
              </a:spcBef>
              <a:spcAft>
                <a:spcPts val="0"/>
              </a:spcAft>
              <a:buClr>
                <a:srgbClr val="3B3D3B"/>
              </a:buClr>
              <a:buSzPts val="2000"/>
              <a:buChar char="•"/>
            </a:pPr>
            <a:r>
              <a:rPr lang="en-US" sz="2000" b="1">
                <a:solidFill>
                  <a:srgbClr val="3B3D3B"/>
                </a:solidFill>
                <a:latin typeface="Proxima Nova"/>
                <a:ea typeface="Proxima Nova"/>
                <a:cs typeface="Proxima Nova"/>
                <a:sym typeface="Proxima Nova"/>
              </a:rPr>
              <a:t>IBU stands for international bitterness unit</a:t>
            </a:r>
            <a:r>
              <a:rPr lang="en-US" sz="2000">
                <a:solidFill>
                  <a:srgbClr val="3B3D3B"/>
                </a:solidFill>
                <a:latin typeface="Proxima Nova"/>
                <a:ea typeface="Proxima Nova"/>
                <a:cs typeface="Proxima Nova"/>
                <a:sym typeface="Proxima Nova"/>
              </a:rPr>
              <a:t> and is a measurement of the number of bitter flavor compounds in a beer. The IBU scale starts at zero and has no upper limit, but most beers fall between 5 IBUs and 120 IBUs. Anything higher than 120 can't be detected by the average palate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6"/>
          <p:cNvSpPr txBox="1">
            <a:spLocks noGrp="1"/>
          </p:cNvSpPr>
          <p:nvPr>
            <p:ph type="title"/>
          </p:nvPr>
        </p:nvSpPr>
        <p:spPr>
          <a:xfrm>
            <a:off x="76200" y="365125"/>
            <a:ext cx="11277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IPA and PALE</a:t>
            </a:r>
            <a:endParaRPr/>
          </a:p>
        </p:txBody>
      </p:sp>
      <p:sp>
        <p:nvSpPr>
          <p:cNvPr id="186" name="Google Shape;186;p6"/>
          <p:cNvSpPr txBox="1"/>
          <p:nvPr/>
        </p:nvSpPr>
        <p:spPr>
          <a:xfrm>
            <a:off x="76200" y="1305017"/>
            <a:ext cx="6617563" cy="4924197"/>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333333"/>
              </a:buClr>
              <a:buSzPts val="2000"/>
              <a:buFont typeface="Arial"/>
              <a:buChar char="•"/>
            </a:pPr>
            <a:r>
              <a:rPr lang="en-US" sz="2000" b="1" dirty="0">
                <a:solidFill>
                  <a:srgbClr val="333333"/>
                </a:solidFill>
                <a:latin typeface="Trebuchet MS"/>
                <a:ea typeface="Trebuchet MS"/>
                <a:cs typeface="Trebuchet MS"/>
                <a:sym typeface="Trebuchet MS"/>
              </a:rPr>
              <a:t>Pale ale and IPA </a:t>
            </a:r>
            <a:r>
              <a:rPr lang="en-US" sz="2000" dirty="0">
                <a:solidFill>
                  <a:srgbClr val="333333"/>
                </a:solidFill>
                <a:latin typeface="Trebuchet MS"/>
                <a:ea typeface="Trebuchet MS"/>
                <a:cs typeface="Trebuchet MS"/>
                <a:sym typeface="Trebuchet MS"/>
              </a:rPr>
              <a:t>(historically called India Pale Ale) are two of the most well-known beer styles. Despite similar names, in reality they are part of an extremely diverse group in the pale ale family that have significant overlapping characteristics</a:t>
            </a:r>
            <a:endParaRPr dirty="0"/>
          </a:p>
          <a:p>
            <a:pPr marL="228600" marR="0" lvl="0" indent="-228600" algn="l" rtl="0">
              <a:lnSpc>
                <a:spcPct val="90000"/>
              </a:lnSpc>
              <a:spcBef>
                <a:spcPts val="1000"/>
              </a:spcBef>
              <a:spcAft>
                <a:spcPts val="0"/>
              </a:spcAft>
              <a:buClr>
                <a:srgbClr val="333333"/>
              </a:buClr>
              <a:buSzPts val="2000"/>
              <a:buFont typeface="Arial"/>
              <a:buChar char="•"/>
            </a:pPr>
            <a:r>
              <a:rPr lang="en-US" sz="2000" dirty="0">
                <a:solidFill>
                  <a:srgbClr val="333333"/>
                </a:solidFill>
                <a:latin typeface="Trebuchet MS"/>
                <a:ea typeface="Trebuchet MS"/>
                <a:cs typeface="Trebuchet MS"/>
                <a:sym typeface="Trebuchet MS"/>
              </a:rPr>
              <a:t>Generally speaking, the main differences between pale ale and IPA is that IPAs will have bigger hop flavors and slightly higher ABV (alcohol by volume). Pale ales will usually be between 4.5 – 6.2% ABV, where IPAs will usually sit somewhere between 5 – 7.5% (or more for a double IPA, 7.5 – 10.0%)</a:t>
            </a:r>
            <a:endParaRPr dirty="0"/>
          </a:p>
          <a:p>
            <a:pPr marL="228600" marR="0" lvl="0" indent="-228600" algn="l" rtl="0">
              <a:lnSpc>
                <a:spcPct val="90000"/>
              </a:lnSpc>
              <a:spcBef>
                <a:spcPts val="1000"/>
              </a:spcBef>
              <a:spcAft>
                <a:spcPts val="0"/>
              </a:spcAft>
              <a:buClr>
                <a:srgbClr val="333333"/>
              </a:buClr>
              <a:buSzPts val="2000"/>
              <a:buFont typeface="Arial"/>
              <a:buChar char="•"/>
            </a:pPr>
            <a:r>
              <a:rPr lang="en-US" sz="2000" b="1" dirty="0">
                <a:solidFill>
                  <a:srgbClr val="333333"/>
                </a:solidFill>
                <a:latin typeface="Trebuchet MS"/>
              </a:rPr>
              <a:t>Budweiser is an American-style pale lager</a:t>
            </a:r>
            <a:endParaRPr lang="en-US" sz="2000" b="1" dirty="0">
              <a:solidFill>
                <a:srgbClr val="333333"/>
              </a:solidFill>
              <a:latin typeface="Trebuchet MS"/>
              <a:sym typeface="Trebuchet MS"/>
            </a:endParaRPr>
          </a:p>
          <a:p>
            <a:pPr marL="228600" marR="0" lvl="0" indent="-228600" algn="l" rtl="0">
              <a:lnSpc>
                <a:spcPct val="90000"/>
              </a:lnSpc>
              <a:spcBef>
                <a:spcPts val="1000"/>
              </a:spcBef>
              <a:spcAft>
                <a:spcPts val="0"/>
              </a:spcAft>
              <a:buClr>
                <a:srgbClr val="333333"/>
              </a:buClr>
              <a:buSzPts val="2000"/>
              <a:buFont typeface="Arial"/>
              <a:buChar char="•"/>
            </a:pPr>
            <a:r>
              <a:rPr lang="en-US" sz="2000" b="1" dirty="0">
                <a:solidFill>
                  <a:srgbClr val="333333"/>
                </a:solidFill>
                <a:latin typeface="Trebuchet MS"/>
                <a:ea typeface="Trebuchet MS"/>
                <a:cs typeface="Trebuchet MS"/>
                <a:sym typeface="Trebuchet MS"/>
              </a:rPr>
              <a:t>When it comes down to it, a Pale Ale should have a nice hop character but medium build, whereas IPAs tend to have higher ABV and IBU</a:t>
            </a:r>
            <a:endParaRPr b="1" dirty="0"/>
          </a:p>
        </p:txBody>
      </p:sp>
      <p:sp>
        <p:nvSpPr>
          <p:cNvPr id="187" name="Google Shape;187;p6"/>
          <p:cNvSpPr txBox="1"/>
          <p:nvPr/>
        </p:nvSpPr>
        <p:spPr>
          <a:xfrm>
            <a:off x="7527380" y="6513315"/>
            <a:ext cx="27596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Image 1: Budweiser beer</a:t>
            </a:r>
            <a:endParaRPr/>
          </a:p>
        </p:txBody>
      </p:sp>
      <p:pic>
        <p:nvPicPr>
          <p:cNvPr id="188" name="Google Shape;188;p6"/>
          <p:cNvPicPr preferRelativeResize="0"/>
          <p:nvPr/>
        </p:nvPicPr>
        <p:blipFill rotWithShape="1">
          <a:blip r:embed="rId3">
            <a:alphaModFix/>
          </a:blip>
          <a:srcRect/>
          <a:stretch/>
        </p:blipFill>
        <p:spPr>
          <a:xfrm>
            <a:off x="7578198" y="195308"/>
            <a:ext cx="4537602" cy="6406660"/>
          </a:xfrm>
          <a:prstGeom prst="rect">
            <a:avLst/>
          </a:prstGeom>
          <a:noFill/>
          <a:ln>
            <a:noFill/>
          </a:ln>
        </p:spPr>
      </p:pic>
      <p:cxnSp>
        <p:nvCxnSpPr>
          <p:cNvPr id="189" name="Google Shape;189;p6"/>
          <p:cNvCxnSpPr/>
          <p:nvPr/>
        </p:nvCxnSpPr>
        <p:spPr>
          <a:xfrm>
            <a:off x="7306322" y="195309"/>
            <a:ext cx="0" cy="6662691"/>
          </a:xfrm>
          <a:prstGeom prst="straightConnector1">
            <a:avLst/>
          </a:prstGeom>
          <a:noFill/>
          <a:ln w="9525" cap="flat" cmpd="sng">
            <a:solidFill>
              <a:srgbClr val="C00000"/>
            </a:solidFill>
            <a:prstDash val="solid"/>
            <a:miter lim="800000"/>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8"/>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E1930"/>
              </a:buClr>
              <a:buSzPts val="4400"/>
              <a:buFont typeface="Trebuchet MS"/>
              <a:buNone/>
            </a:pPr>
            <a:r>
              <a:rPr lang="en-US"/>
              <a:t>List of KPI</a:t>
            </a:r>
            <a:endParaRPr/>
          </a:p>
        </p:txBody>
      </p:sp>
      <p:sp>
        <p:nvSpPr>
          <p:cNvPr id="195" name="Google Shape;195;p8"/>
          <p:cNvSpPr txBox="1">
            <a:spLocks noGrp="1"/>
          </p:cNvSpPr>
          <p:nvPr>
            <p:ph type="body" idx="1"/>
          </p:nvPr>
        </p:nvSpPr>
        <p:spPr>
          <a:xfrm>
            <a:off x="404943" y="1841862"/>
            <a:ext cx="9470577" cy="4387352"/>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lnSpc>
                <a:spcPct val="90000"/>
              </a:lnSpc>
              <a:spcBef>
                <a:spcPts val="0"/>
              </a:spcBef>
              <a:spcAft>
                <a:spcPts val="0"/>
              </a:spcAft>
              <a:buClr>
                <a:schemeClr val="dk1"/>
              </a:buClr>
              <a:buSzPct val="100000"/>
              <a:buFont typeface="Trebuchet MS"/>
              <a:buAutoNum type="arabicPeriod"/>
            </a:pPr>
            <a:r>
              <a:rPr lang="en-US" sz="1800">
                <a:latin typeface="Trebuchet MS"/>
                <a:ea typeface="Trebuchet MS"/>
                <a:cs typeface="Trebuchet MS"/>
                <a:sym typeface="Trebuchet MS"/>
              </a:rPr>
              <a:t>How many breweries are present in each state</a:t>
            </a:r>
            <a:endParaRPr/>
          </a:p>
          <a:p>
            <a:pPr marL="342900" lvl="0" indent="-342900" algn="l" rtl="0">
              <a:lnSpc>
                <a:spcPct val="90000"/>
              </a:lnSpc>
              <a:spcBef>
                <a:spcPts val="1000"/>
              </a:spcBef>
              <a:spcAft>
                <a:spcPts val="0"/>
              </a:spcAft>
              <a:buClr>
                <a:schemeClr val="dk1"/>
              </a:buClr>
              <a:buSzPct val="100000"/>
              <a:buFont typeface="Trebuchet MS"/>
              <a:buAutoNum type="arabicPeriod"/>
            </a:pPr>
            <a:r>
              <a:rPr lang="en-US" sz="1800">
                <a:latin typeface="Arial"/>
                <a:ea typeface="Arial"/>
                <a:cs typeface="Arial"/>
                <a:sym typeface="Arial"/>
              </a:rPr>
              <a:t>Merge beer data with the breweries data </a:t>
            </a:r>
            <a:endParaRPr sz="1800">
              <a:latin typeface="Trebuchet MS"/>
              <a:ea typeface="Trebuchet MS"/>
              <a:cs typeface="Trebuchet MS"/>
              <a:sym typeface="Trebuchet MS"/>
            </a:endParaRPr>
          </a:p>
          <a:p>
            <a:pPr marL="342900" lvl="0" indent="-342900" algn="l" rtl="0">
              <a:lnSpc>
                <a:spcPct val="90000"/>
              </a:lnSpc>
              <a:spcBef>
                <a:spcPts val="1000"/>
              </a:spcBef>
              <a:spcAft>
                <a:spcPts val="0"/>
              </a:spcAft>
              <a:buClr>
                <a:schemeClr val="dk1"/>
              </a:buClr>
              <a:buSzPct val="100000"/>
              <a:buFont typeface="Trebuchet MS"/>
              <a:buAutoNum type="arabicPeriod"/>
            </a:pPr>
            <a:r>
              <a:rPr lang="en-US" sz="1800">
                <a:latin typeface="Trebuchet MS"/>
                <a:ea typeface="Trebuchet MS"/>
                <a:cs typeface="Trebuchet MS"/>
                <a:sym typeface="Trebuchet MS"/>
              </a:rPr>
              <a:t>Address the missing values in each column</a:t>
            </a:r>
            <a:endParaRPr/>
          </a:p>
          <a:p>
            <a:pPr marL="342900" lvl="0" indent="-342900" algn="l" rtl="0">
              <a:lnSpc>
                <a:spcPct val="90000"/>
              </a:lnSpc>
              <a:spcBef>
                <a:spcPts val="1000"/>
              </a:spcBef>
              <a:spcAft>
                <a:spcPts val="0"/>
              </a:spcAft>
              <a:buClr>
                <a:schemeClr val="dk1"/>
              </a:buClr>
              <a:buSzPct val="100000"/>
              <a:buFont typeface="Trebuchet MS"/>
              <a:buAutoNum type="arabicPeriod"/>
            </a:pPr>
            <a:r>
              <a:rPr lang="en-US" sz="1800">
                <a:latin typeface="Arial"/>
                <a:ea typeface="Arial"/>
                <a:cs typeface="Arial"/>
                <a:sym typeface="Arial"/>
              </a:rPr>
              <a:t>Compute the median alcohol content and international bitterness unit for each state. Plot a bar chart to compare</a:t>
            </a:r>
            <a:endParaRPr sz="1800">
              <a:latin typeface="Trebuchet MS"/>
              <a:ea typeface="Trebuchet MS"/>
              <a:cs typeface="Trebuchet MS"/>
              <a:sym typeface="Trebuchet MS"/>
            </a:endParaRPr>
          </a:p>
          <a:p>
            <a:pPr marL="342900" lvl="0" indent="-342900" algn="l" rtl="0">
              <a:lnSpc>
                <a:spcPct val="90000"/>
              </a:lnSpc>
              <a:spcBef>
                <a:spcPts val="1000"/>
              </a:spcBef>
              <a:spcAft>
                <a:spcPts val="0"/>
              </a:spcAft>
              <a:buClr>
                <a:schemeClr val="dk1"/>
              </a:buClr>
              <a:buSzPct val="100000"/>
              <a:buFont typeface="Trebuchet MS"/>
              <a:buAutoNum type="arabicPeriod"/>
            </a:pPr>
            <a:r>
              <a:rPr lang="en-US" sz="1800">
                <a:latin typeface="Arial"/>
                <a:ea typeface="Arial"/>
                <a:cs typeface="Arial"/>
                <a:sym typeface="Arial"/>
              </a:rPr>
              <a:t>Which state has the maximum alcoholic (ABV) beer? Which state has the most bitter (IBU) beer?</a:t>
            </a:r>
            <a:endParaRPr sz="1800">
              <a:latin typeface="Calibri"/>
              <a:ea typeface="Calibri"/>
              <a:cs typeface="Calibri"/>
              <a:sym typeface="Calibri"/>
            </a:endParaRPr>
          </a:p>
          <a:p>
            <a:pPr marL="342900" lvl="0" indent="-342900" algn="l" rtl="0">
              <a:lnSpc>
                <a:spcPct val="90000"/>
              </a:lnSpc>
              <a:spcBef>
                <a:spcPts val="1000"/>
              </a:spcBef>
              <a:spcAft>
                <a:spcPts val="0"/>
              </a:spcAft>
              <a:buClr>
                <a:schemeClr val="dk1"/>
              </a:buClr>
              <a:buSzPct val="100000"/>
              <a:buFont typeface="Trebuchet MS"/>
              <a:buAutoNum type="arabicPeriod"/>
            </a:pPr>
            <a:r>
              <a:rPr lang="en-US" sz="1800">
                <a:latin typeface="Arial"/>
                <a:ea typeface="Arial"/>
                <a:cs typeface="Arial"/>
                <a:sym typeface="Arial"/>
              </a:rPr>
              <a:t>Comment on the summary statistics and distribution of the ABV variable</a:t>
            </a:r>
            <a:endParaRPr/>
          </a:p>
          <a:p>
            <a:pPr marL="342900" lvl="0" indent="-342900" algn="l" rtl="0">
              <a:lnSpc>
                <a:spcPct val="90000"/>
              </a:lnSpc>
              <a:spcBef>
                <a:spcPts val="1000"/>
              </a:spcBef>
              <a:spcAft>
                <a:spcPts val="0"/>
              </a:spcAft>
              <a:buClr>
                <a:schemeClr val="dk1"/>
              </a:buClr>
              <a:buSzPct val="100000"/>
              <a:buFont typeface="Trebuchet MS"/>
              <a:buAutoNum type="arabicPeriod"/>
            </a:pPr>
            <a:r>
              <a:rPr lang="en-US" sz="1800">
                <a:latin typeface="Arial"/>
                <a:ea typeface="Arial"/>
                <a:cs typeface="Arial"/>
                <a:sym typeface="Arial"/>
              </a:rPr>
              <a:t>Is there an apparent relationship between the bitterness of the beer and its alcoholic content? Draw a scatter plot.  Make your best judgment of a relationship and EXPLAIN your answer</a:t>
            </a:r>
            <a:endParaRPr/>
          </a:p>
          <a:p>
            <a:pPr marL="342900" lvl="0" indent="-342900" algn="l" rtl="0">
              <a:lnSpc>
                <a:spcPct val="90000"/>
              </a:lnSpc>
              <a:spcBef>
                <a:spcPts val="1000"/>
              </a:spcBef>
              <a:spcAft>
                <a:spcPts val="0"/>
              </a:spcAft>
              <a:buClr>
                <a:schemeClr val="dk1"/>
              </a:buClr>
              <a:buSzPct val="100000"/>
              <a:buFont typeface="Trebuchet MS"/>
              <a:buAutoNum type="arabicPeriod"/>
            </a:pPr>
            <a:r>
              <a:rPr lang="en-US" sz="1800">
                <a:latin typeface="Arial"/>
                <a:ea typeface="Arial"/>
                <a:cs typeface="Arial"/>
                <a:sym typeface="Arial"/>
              </a:rPr>
              <a:t>Budweiser would also like to investigate the difference with respect to IBU and ABV between IPAs (India Pale Ales) and other types of Ale (any beer with “Ale” in its name other than IPA)</a:t>
            </a:r>
            <a:endParaRPr/>
          </a:p>
          <a:p>
            <a:pPr marL="342900" lvl="0" indent="-342900" algn="l" rtl="0">
              <a:lnSpc>
                <a:spcPct val="90000"/>
              </a:lnSpc>
              <a:spcBef>
                <a:spcPts val="1000"/>
              </a:spcBef>
              <a:spcAft>
                <a:spcPts val="0"/>
              </a:spcAft>
              <a:buClr>
                <a:schemeClr val="dk1"/>
              </a:buClr>
              <a:buSzPct val="100000"/>
              <a:buFont typeface="Trebuchet MS"/>
              <a:buAutoNum type="arabicPeriod"/>
            </a:pPr>
            <a:r>
              <a:rPr lang="en-US" sz="1800">
                <a:latin typeface="Arial"/>
                <a:ea typeface="Arial"/>
                <a:cs typeface="Arial"/>
                <a:sym typeface="Arial"/>
              </a:rPr>
              <a:t>Knock their socks off!  Find one other useful inference from the data that you feel Budweiser may be able to find value in.  You must convince them why it is important and back up your conviction with appropriate statistical evidence</a:t>
            </a:r>
            <a:endParaRPr>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20f729a012d_0_13"/>
          <p:cNvSpPr txBox="1">
            <a:spLocks noGrp="1"/>
          </p:cNvSpPr>
          <p:nvPr>
            <p:ph type="title"/>
          </p:nvPr>
        </p:nvSpPr>
        <p:spPr>
          <a:xfrm>
            <a:off x="307068" y="1"/>
            <a:ext cx="100473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E1930"/>
              </a:buClr>
              <a:buSzPts val="4400"/>
              <a:buFont typeface="Trebuchet MS"/>
              <a:buNone/>
            </a:pPr>
            <a:r>
              <a:rPr lang="en-US"/>
              <a:t>Product Lineup</a:t>
            </a:r>
            <a:endParaRPr/>
          </a:p>
        </p:txBody>
      </p:sp>
      <p:pic>
        <p:nvPicPr>
          <p:cNvPr id="201" name="Google Shape;201;g20f729a012d_0_13"/>
          <p:cNvPicPr preferRelativeResize="0"/>
          <p:nvPr/>
        </p:nvPicPr>
        <p:blipFill>
          <a:blip r:embed="rId3">
            <a:alphaModFix/>
          </a:blip>
          <a:stretch>
            <a:fillRect/>
          </a:stretch>
        </p:blipFill>
        <p:spPr>
          <a:xfrm>
            <a:off x="3454588" y="1325709"/>
            <a:ext cx="1192125" cy="2332566"/>
          </a:xfrm>
          <a:prstGeom prst="rect">
            <a:avLst/>
          </a:prstGeom>
          <a:noFill/>
          <a:ln>
            <a:noFill/>
          </a:ln>
        </p:spPr>
      </p:pic>
      <p:pic>
        <p:nvPicPr>
          <p:cNvPr id="202" name="Google Shape;202;g20f729a012d_0_13"/>
          <p:cNvPicPr preferRelativeResize="0"/>
          <p:nvPr/>
        </p:nvPicPr>
        <p:blipFill>
          <a:blip r:embed="rId4">
            <a:alphaModFix/>
          </a:blip>
          <a:stretch>
            <a:fillRect/>
          </a:stretch>
        </p:blipFill>
        <p:spPr>
          <a:xfrm>
            <a:off x="1001622" y="1261972"/>
            <a:ext cx="1192131" cy="2339375"/>
          </a:xfrm>
          <a:prstGeom prst="rect">
            <a:avLst/>
          </a:prstGeom>
          <a:noFill/>
          <a:ln>
            <a:noFill/>
          </a:ln>
        </p:spPr>
      </p:pic>
      <p:pic>
        <p:nvPicPr>
          <p:cNvPr id="203" name="Google Shape;203;g20f729a012d_0_13"/>
          <p:cNvPicPr preferRelativeResize="0"/>
          <p:nvPr/>
        </p:nvPicPr>
        <p:blipFill>
          <a:blip r:embed="rId5">
            <a:alphaModFix/>
          </a:blip>
          <a:stretch>
            <a:fillRect/>
          </a:stretch>
        </p:blipFill>
        <p:spPr>
          <a:xfrm>
            <a:off x="5907562" y="1431074"/>
            <a:ext cx="1192125" cy="2337877"/>
          </a:xfrm>
          <a:prstGeom prst="rect">
            <a:avLst/>
          </a:prstGeom>
          <a:noFill/>
          <a:ln>
            <a:noFill/>
          </a:ln>
        </p:spPr>
      </p:pic>
      <p:pic>
        <p:nvPicPr>
          <p:cNvPr id="204" name="Google Shape;204;g20f729a012d_0_13"/>
          <p:cNvPicPr preferRelativeResize="0"/>
          <p:nvPr/>
        </p:nvPicPr>
        <p:blipFill>
          <a:blip r:embed="rId6">
            <a:alphaModFix/>
          </a:blip>
          <a:stretch>
            <a:fillRect/>
          </a:stretch>
        </p:blipFill>
        <p:spPr>
          <a:xfrm>
            <a:off x="8706674" y="1430358"/>
            <a:ext cx="1192125" cy="2339318"/>
          </a:xfrm>
          <a:prstGeom prst="rect">
            <a:avLst/>
          </a:prstGeom>
          <a:noFill/>
          <a:ln>
            <a:noFill/>
          </a:ln>
        </p:spPr>
      </p:pic>
      <p:sp>
        <p:nvSpPr>
          <p:cNvPr id="205" name="Google Shape;205;g20f729a012d_0_13"/>
          <p:cNvSpPr txBox="1"/>
          <p:nvPr/>
        </p:nvSpPr>
        <p:spPr>
          <a:xfrm>
            <a:off x="711425" y="3874325"/>
            <a:ext cx="2103300" cy="30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a:solidFill>
                  <a:srgbClr val="AC1F2E"/>
                </a:solidFill>
                <a:highlight>
                  <a:srgbClr val="FFFFFF"/>
                </a:highlight>
              </a:rPr>
              <a:t>Stats</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AC1F2E"/>
                </a:solidFill>
                <a:highlight>
                  <a:srgbClr val="FFFFFF"/>
                </a:highlight>
              </a:rPr>
              <a:t>King of Beer</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ABV % – 5.0%</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IBU –  12</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CAL – 145</a:t>
            </a:r>
            <a:endParaRPr sz="1600">
              <a:solidFill>
                <a:srgbClr val="333333"/>
              </a:solidFill>
              <a:highlight>
                <a:srgbClr val="FFFFFF"/>
              </a:highlight>
            </a:endParaRPr>
          </a:p>
          <a:p>
            <a:pPr marL="0" lvl="0" indent="0" algn="l" rtl="0">
              <a:lnSpc>
                <a:spcPct val="115000"/>
              </a:lnSpc>
              <a:spcBef>
                <a:spcPts val="1200"/>
              </a:spcBef>
              <a:spcAft>
                <a:spcPts val="0"/>
              </a:spcAft>
              <a:buNone/>
            </a:pPr>
            <a:endParaRPr sz="1600">
              <a:solidFill>
                <a:srgbClr val="333333"/>
              </a:solidFill>
              <a:highlight>
                <a:srgbClr val="FFFFFF"/>
              </a:highlight>
            </a:endParaRPr>
          </a:p>
          <a:p>
            <a:pPr marL="0" lvl="0" indent="0" algn="l" rtl="0">
              <a:spcBef>
                <a:spcPts val="1200"/>
              </a:spcBef>
              <a:spcAft>
                <a:spcPts val="0"/>
              </a:spcAft>
              <a:buNone/>
            </a:pPr>
            <a:endParaRPr>
              <a:latin typeface="Trebuchet MS"/>
              <a:ea typeface="Trebuchet MS"/>
              <a:cs typeface="Trebuchet MS"/>
              <a:sym typeface="Trebuchet MS"/>
            </a:endParaRPr>
          </a:p>
        </p:txBody>
      </p:sp>
      <p:sp>
        <p:nvSpPr>
          <p:cNvPr id="206" name="Google Shape;206;g20f729a012d_0_13"/>
          <p:cNvSpPr txBox="1"/>
          <p:nvPr/>
        </p:nvSpPr>
        <p:spPr>
          <a:xfrm>
            <a:off x="3070650" y="3874325"/>
            <a:ext cx="2103300" cy="30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a:solidFill>
                  <a:srgbClr val="AC1F2E"/>
                </a:solidFill>
                <a:highlight>
                  <a:srgbClr val="FFFFFF"/>
                </a:highlight>
              </a:rPr>
              <a:t>Stats</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AC1F2E"/>
                </a:solidFill>
                <a:highlight>
                  <a:srgbClr val="FFFFFF"/>
                </a:highlight>
              </a:rPr>
              <a:t>Budweiser Supreme</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ABV % – 4.6%</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IBU – 10 ~ 12</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CAL – 143</a:t>
            </a:r>
            <a:endParaRPr sz="1600">
              <a:solidFill>
                <a:srgbClr val="333333"/>
              </a:solidFill>
              <a:highlight>
                <a:srgbClr val="FFFFFF"/>
              </a:highlight>
            </a:endParaRPr>
          </a:p>
          <a:p>
            <a:pPr marL="0" lvl="0" indent="0" algn="l" rtl="0">
              <a:lnSpc>
                <a:spcPct val="115000"/>
              </a:lnSpc>
              <a:spcBef>
                <a:spcPts val="1200"/>
              </a:spcBef>
              <a:spcAft>
                <a:spcPts val="0"/>
              </a:spcAft>
              <a:buNone/>
            </a:pPr>
            <a:endParaRPr sz="1600">
              <a:solidFill>
                <a:srgbClr val="333333"/>
              </a:solidFill>
              <a:highlight>
                <a:srgbClr val="FFFFFF"/>
              </a:highlight>
            </a:endParaRPr>
          </a:p>
          <a:p>
            <a:pPr marL="0" lvl="0" indent="0" algn="l" rtl="0">
              <a:spcBef>
                <a:spcPts val="1200"/>
              </a:spcBef>
              <a:spcAft>
                <a:spcPts val="0"/>
              </a:spcAft>
              <a:buNone/>
            </a:pPr>
            <a:endParaRPr>
              <a:latin typeface="Trebuchet MS"/>
              <a:ea typeface="Trebuchet MS"/>
              <a:cs typeface="Trebuchet MS"/>
              <a:sym typeface="Trebuchet MS"/>
            </a:endParaRPr>
          </a:p>
        </p:txBody>
      </p:sp>
      <p:sp>
        <p:nvSpPr>
          <p:cNvPr id="207" name="Google Shape;207;g20f729a012d_0_13"/>
          <p:cNvSpPr txBox="1"/>
          <p:nvPr/>
        </p:nvSpPr>
        <p:spPr>
          <a:xfrm>
            <a:off x="5660850" y="3874325"/>
            <a:ext cx="2103300" cy="30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a:solidFill>
                  <a:srgbClr val="AC1F2E"/>
                </a:solidFill>
                <a:highlight>
                  <a:srgbClr val="FFFFFF"/>
                </a:highlight>
              </a:rPr>
              <a:t>Stats</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AC1F2E"/>
                </a:solidFill>
                <a:highlight>
                  <a:srgbClr val="FFFFFF"/>
                </a:highlight>
              </a:rPr>
              <a:t>Budweiser Select</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ABV % –  5.0%</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IBU – 10 </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CAL – 99</a:t>
            </a:r>
            <a:endParaRPr sz="1600">
              <a:solidFill>
                <a:srgbClr val="333333"/>
              </a:solidFill>
              <a:highlight>
                <a:srgbClr val="FFFFFF"/>
              </a:highlight>
            </a:endParaRPr>
          </a:p>
          <a:p>
            <a:pPr marL="0" lvl="0" indent="0" algn="l" rtl="0">
              <a:lnSpc>
                <a:spcPct val="115000"/>
              </a:lnSpc>
              <a:spcBef>
                <a:spcPts val="1200"/>
              </a:spcBef>
              <a:spcAft>
                <a:spcPts val="0"/>
              </a:spcAft>
              <a:buNone/>
            </a:pPr>
            <a:endParaRPr sz="1600">
              <a:solidFill>
                <a:srgbClr val="333333"/>
              </a:solidFill>
              <a:highlight>
                <a:srgbClr val="FFFFFF"/>
              </a:highlight>
            </a:endParaRPr>
          </a:p>
          <a:p>
            <a:pPr marL="0" lvl="0" indent="0" algn="l" rtl="0">
              <a:spcBef>
                <a:spcPts val="1200"/>
              </a:spcBef>
              <a:spcAft>
                <a:spcPts val="0"/>
              </a:spcAft>
              <a:buNone/>
            </a:pPr>
            <a:endParaRPr>
              <a:latin typeface="Trebuchet MS"/>
              <a:ea typeface="Trebuchet MS"/>
              <a:cs typeface="Trebuchet MS"/>
              <a:sym typeface="Trebuchet MS"/>
            </a:endParaRPr>
          </a:p>
        </p:txBody>
      </p:sp>
      <p:sp>
        <p:nvSpPr>
          <p:cNvPr id="208" name="Google Shape;208;g20f729a012d_0_13"/>
          <p:cNvSpPr txBox="1"/>
          <p:nvPr/>
        </p:nvSpPr>
        <p:spPr>
          <a:xfrm>
            <a:off x="8251075" y="3874325"/>
            <a:ext cx="2103300" cy="30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a:solidFill>
                  <a:srgbClr val="AC1F2E"/>
                </a:solidFill>
                <a:highlight>
                  <a:srgbClr val="FFFFFF"/>
                </a:highlight>
              </a:rPr>
              <a:t>Stats</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AC1F2E"/>
                </a:solidFill>
                <a:highlight>
                  <a:srgbClr val="FFFFFF"/>
                </a:highlight>
              </a:rPr>
              <a:t>Select 55</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ABV % –2.4%</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IBU – 12</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CAL – 55</a:t>
            </a:r>
            <a:endParaRPr sz="1600">
              <a:solidFill>
                <a:srgbClr val="333333"/>
              </a:solidFill>
              <a:highlight>
                <a:srgbClr val="FFFFFF"/>
              </a:highlight>
            </a:endParaRPr>
          </a:p>
          <a:p>
            <a:pPr marL="0" lvl="0" indent="0" algn="l" rtl="0">
              <a:lnSpc>
                <a:spcPct val="115000"/>
              </a:lnSpc>
              <a:spcBef>
                <a:spcPts val="1200"/>
              </a:spcBef>
              <a:spcAft>
                <a:spcPts val="0"/>
              </a:spcAft>
              <a:buNone/>
            </a:pPr>
            <a:endParaRPr sz="1600">
              <a:solidFill>
                <a:srgbClr val="333333"/>
              </a:solidFill>
              <a:highlight>
                <a:srgbClr val="FFFFFF"/>
              </a:highlight>
            </a:endParaRPr>
          </a:p>
          <a:p>
            <a:pPr marL="0" lvl="0" indent="0" algn="l" rtl="0">
              <a:spcBef>
                <a:spcPts val="1200"/>
              </a:spcBef>
              <a:spcAft>
                <a:spcPts val="0"/>
              </a:spcAft>
              <a:buNone/>
            </a:pPr>
            <a:endParaRPr>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9"/>
          <p:cNvSpPr txBox="1">
            <a:spLocks noGrp="1"/>
          </p:cNvSpPr>
          <p:nvPr>
            <p:ph type="title"/>
          </p:nvPr>
        </p:nvSpPr>
        <p:spPr>
          <a:xfrm>
            <a:off x="198120" y="314261"/>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Datasets </a:t>
            </a:r>
            <a:endParaRPr/>
          </a:p>
        </p:txBody>
      </p:sp>
      <p:sp>
        <p:nvSpPr>
          <p:cNvPr id="214" name="Google Shape;214;p9"/>
          <p:cNvSpPr txBox="1"/>
          <p:nvPr/>
        </p:nvSpPr>
        <p:spPr>
          <a:xfrm>
            <a:off x="76200" y="1305017"/>
            <a:ext cx="10759440" cy="4924197"/>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292929"/>
              </a:buClr>
              <a:buSzPts val="1600"/>
              <a:buFont typeface="Arial"/>
              <a:buChar char="•"/>
            </a:pPr>
            <a:r>
              <a:rPr lang="en-US" sz="1600" b="0" i="0">
                <a:solidFill>
                  <a:srgbClr val="292929"/>
                </a:solidFill>
                <a:latin typeface="Trebuchet MS"/>
                <a:ea typeface="Trebuchet MS"/>
                <a:cs typeface="Trebuchet MS"/>
                <a:sym typeface="Trebuchet MS"/>
              </a:rPr>
              <a:t>We have two datasets as a source of information</a:t>
            </a:r>
            <a:endParaRPr/>
          </a:p>
          <a:p>
            <a:pPr marL="685800" marR="0" lvl="1" indent="-228600" algn="l" rtl="0">
              <a:lnSpc>
                <a:spcPct val="90000"/>
              </a:lnSpc>
              <a:spcBef>
                <a:spcPts val="500"/>
              </a:spcBef>
              <a:spcAft>
                <a:spcPts val="0"/>
              </a:spcAft>
              <a:buClr>
                <a:srgbClr val="292929"/>
              </a:buClr>
              <a:buSzPts val="1600"/>
              <a:buFont typeface="Arial"/>
              <a:buChar char="•"/>
            </a:pPr>
            <a:r>
              <a:rPr lang="en-US" sz="1600" b="1" i="0" u="none" strike="noStrike" cap="none">
                <a:solidFill>
                  <a:srgbClr val="292929"/>
                </a:solidFill>
                <a:latin typeface="Trebuchet MS"/>
                <a:ea typeface="Trebuchet MS"/>
                <a:cs typeface="Trebuchet MS"/>
                <a:sym typeface="Trebuchet MS"/>
              </a:rPr>
              <a:t>Df_Beers: Beers.csv</a:t>
            </a:r>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Trebuchet MS"/>
              <a:ea typeface="Trebuchet MS"/>
              <a:cs typeface="Trebuchet MS"/>
              <a:sym typeface="Trebuchet MS"/>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Trebuchet MS"/>
              <a:ea typeface="Trebuchet MS"/>
              <a:cs typeface="Trebuchet MS"/>
              <a:sym typeface="Trebuchet MS"/>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Trebuchet MS"/>
              <a:ea typeface="Trebuchet MS"/>
              <a:cs typeface="Trebuchet MS"/>
              <a:sym typeface="Trebuchet MS"/>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Trebuchet MS"/>
              <a:ea typeface="Trebuchet MS"/>
              <a:cs typeface="Trebuchet MS"/>
              <a:sym typeface="Trebuchet MS"/>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Trebuchet MS"/>
              <a:ea typeface="Trebuchet MS"/>
              <a:cs typeface="Trebuchet MS"/>
              <a:sym typeface="Trebuchet MS"/>
            </a:endParaRPr>
          </a:p>
          <a:p>
            <a:pPr marL="457200" marR="0" lvl="1" indent="0" algn="l" rtl="0">
              <a:lnSpc>
                <a:spcPct val="90000"/>
              </a:lnSpc>
              <a:spcBef>
                <a:spcPts val="500"/>
              </a:spcBef>
              <a:spcAft>
                <a:spcPts val="0"/>
              </a:spcAft>
              <a:buClr>
                <a:schemeClr val="dk1"/>
              </a:buClr>
              <a:buSzPts val="1200"/>
              <a:buFont typeface="Arial"/>
              <a:buNone/>
            </a:pPr>
            <a:endParaRPr sz="1200" b="0" i="0" u="none" strike="noStrike" cap="none">
              <a:solidFill>
                <a:schemeClr val="dk1"/>
              </a:solidFill>
              <a:latin typeface="Trebuchet MS"/>
              <a:ea typeface="Trebuchet MS"/>
              <a:cs typeface="Trebuchet MS"/>
              <a:sym typeface="Trebuchet MS"/>
            </a:endParaRPr>
          </a:p>
          <a:p>
            <a:pPr marL="685800" marR="0" lvl="1" indent="-228600" algn="l" rtl="0">
              <a:lnSpc>
                <a:spcPct val="90000"/>
              </a:lnSpc>
              <a:spcBef>
                <a:spcPts val="500"/>
              </a:spcBef>
              <a:spcAft>
                <a:spcPts val="0"/>
              </a:spcAft>
              <a:buClr>
                <a:srgbClr val="292929"/>
              </a:buClr>
              <a:buSzPts val="1400"/>
              <a:buFont typeface="Arial"/>
              <a:buChar char="•"/>
            </a:pPr>
            <a:r>
              <a:rPr lang="en-US" sz="1400" b="1" i="0" u="none" strike="noStrike" cap="none">
                <a:solidFill>
                  <a:srgbClr val="292929"/>
                </a:solidFill>
                <a:latin typeface="Trebuchet MS"/>
                <a:ea typeface="Trebuchet MS"/>
                <a:cs typeface="Trebuchet MS"/>
                <a:sym typeface="Trebuchet MS"/>
              </a:rPr>
              <a:t>Df_Breweries: Breweries.csv</a:t>
            </a:r>
            <a:endParaRPr/>
          </a:p>
          <a:p>
            <a:pPr marL="457200" marR="0" lvl="1" indent="0" algn="l" rtl="0">
              <a:lnSpc>
                <a:spcPct val="90000"/>
              </a:lnSpc>
              <a:spcBef>
                <a:spcPts val="500"/>
              </a:spcBef>
              <a:spcAft>
                <a:spcPts val="0"/>
              </a:spcAft>
              <a:buClr>
                <a:schemeClr val="dk1"/>
              </a:buClr>
              <a:buSzPts val="2400"/>
              <a:buFont typeface="Arial"/>
              <a:buNone/>
            </a:pPr>
            <a:br>
              <a:rPr lang="en-US" sz="2400" b="0" i="0" u="none" strike="noStrike" cap="none">
                <a:solidFill>
                  <a:schemeClr val="dk1"/>
                </a:solidFill>
                <a:latin typeface="Trebuchet MS"/>
                <a:ea typeface="Trebuchet MS"/>
                <a:cs typeface="Trebuchet MS"/>
                <a:sym typeface="Trebuchet MS"/>
              </a:rPr>
            </a:br>
            <a:endParaRPr sz="2400" b="1" i="0" u="none" strike="noStrike" cap="none">
              <a:solidFill>
                <a:srgbClr val="333333"/>
              </a:solidFill>
              <a:latin typeface="Trebuchet MS"/>
              <a:ea typeface="Trebuchet MS"/>
              <a:cs typeface="Trebuchet MS"/>
              <a:sym typeface="Trebuchet MS"/>
            </a:endParaRPr>
          </a:p>
        </p:txBody>
      </p:sp>
      <p:pic>
        <p:nvPicPr>
          <p:cNvPr id="215" name="Google Shape;215;p9"/>
          <p:cNvPicPr preferRelativeResize="0"/>
          <p:nvPr/>
        </p:nvPicPr>
        <p:blipFill rotWithShape="1">
          <a:blip r:embed="rId3">
            <a:alphaModFix/>
          </a:blip>
          <a:srcRect/>
          <a:stretch/>
        </p:blipFill>
        <p:spPr>
          <a:xfrm>
            <a:off x="731520" y="4466600"/>
            <a:ext cx="9021890" cy="1735816"/>
          </a:xfrm>
          <a:prstGeom prst="rect">
            <a:avLst/>
          </a:prstGeom>
          <a:noFill/>
          <a:ln>
            <a:noFill/>
          </a:ln>
        </p:spPr>
      </p:pic>
      <p:pic>
        <p:nvPicPr>
          <p:cNvPr id="216" name="Google Shape;216;p9"/>
          <p:cNvPicPr preferRelativeResize="0"/>
          <p:nvPr/>
        </p:nvPicPr>
        <p:blipFill rotWithShape="1">
          <a:blip r:embed="rId4">
            <a:alphaModFix/>
          </a:blip>
          <a:srcRect/>
          <a:stretch/>
        </p:blipFill>
        <p:spPr>
          <a:xfrm>
            <a:off x="855536" y="1974631"/>
            <a:ext cx="8897874" cy="208597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2916</Words>
  <Application>Microsoft Office PowerPoint</Application>
  <PresentationFormat>Widescreen</PresentationFormat>
  <Paragraphs>268</Paragraphs>
  <Slides>32</Slides>
  <Notes>16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32</vt:i4>
      </vt:variant>
    </vt:vector>
  </HeadingPairs>
  <TitlesOfParts>
    <vt:vector size="41" baseType="lpstr">
      <vt:lpstr>Proxima Nova</vt:lpstr>
      <vt:lpstr>Courier New</vt:lpstr>
      <vt:lpstr>Roboto</vt:lpstr>
      <vt:lpstr>Trebuchet MS</vt:lpstr>
      <vt:lpstr>Faustina</vt:lpstr>
      <vt:lpstr>Calibri</vt:lpstr>
      <vt:lpstr>Arial</vt:lpstr>
      <vt:lpstr>Office Theme</vt:lpstr>
      <vt:lpstr>1_Custom Design</vt:lpstr>
      <vt:lpstr>EDA Analysis Beer and Breweries Budweiser</vt:lpstr>
      <vt:lpstr>Objectives</vt:lpstr>
      <vt:lpstr>Introduction</vt:lpstr>
      <vt:lpstr>History</vt:lpstr>
      <vt:lpstr>IBU and ABV </vt:lpstr>
      <vt:lpstr>IPA and PALE</vt:lpstr>
      <vt:lpstr>List of KPI</vt:lpstr>
      <vt:lpstr>Product Lineup</vt:lpstr>
      <vt:lpstr>Datasets </vt:lpstr>
      <vt:lpstr>1.How many breweries are in each state    </vt:lpstr>
      <vt:lpstr>1.The Top Breweries in these states    </vt:lpstr>
      <vt:lpstr>3.Analysis of missing values</vt:lpstr>
      <vt:lpstr>3.Analysis of missing values</vt:lpstr>
      <vt:lpstr>3.Analysis of missing values</vt:lpstr>
      <vt:lpstr>3.Analysis of missing values</vt:lpstr>
      <vt:lpstr>4. Median ABV AND IBU by State</vt:lpstr>
      <vt:lpstr>4. Median ABV AND IBU (The Big 5)</vt:lpstr>
      <vt:lpstr>5. Top 5 ABV Beer In Each State</vt:lpstr>
      <vt:lpstr>5. Top 5 IBU Beer In Each State</vt:lpstr>
      <vt:lpstr>5. Summary Statistics </vt:lpstr>
      <vt:lpstr>6.Summary statistics and distribution ABV </vt:lpstr>
      <vt:lpstr>7.Relationship between IBU and ABV</vt:lpstr>
      <vt:lpstr>7.Relationship between IBU and ABV</vt:lpstr>
      <vt:lpstr>8.Difference between IPA and PALE Beer types</vt:lpstr>
      <vt:lpstr>8.Difference between IPA and PALE Beer types</vt:lpstr>
      <vt:lpstr>8.Difference between IPA and PALE Beer types</vt:lpstr>
      <vt:lpstr>9.Analysis of Beer Assortment by State</vt:lpstr>
      <vt:lpstr>9.Analysis of Beer Assortment by State</vt:lpstr>
      <vt:lpstr>9.Analysis of Beer Assortment by State</vt:lpstr>
      <vt:lpstr>9.Analysis of Beer Assortment by State</vt:lpstr>
      <vt:lpstr>9.Analysis of Beer Assortment by State</vt:lpstr>
      <vt:lpstr>9.Analysis of Beer Assortment by State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 Analysis Beer and Breweries Budweiser</dc:title>
  <dc:creator>Carlos Estevez</dc:creator>
  <cp:lastModifiedBy>Carlos Estevez</cp:lastModifiedBy>
  <cp:revision>5</cp:revision>
  <dcterms:created xsi:type="dcterms:W3CDTF">2023-02-19T19:11:05Z</dcterms:created>
  <dcterms:modified xsi:type="dcterms:W3CDTF">2023-02-22T00:51:51Z</dcterms:modified>
</cp:coreProperties>
</file>